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306" r:id="rId4"/>
    <p:sldId id="258" r:id="rId5"/>
    <p:sldId id="261" r:id="rId6"/>
    <p:sldId id="291" r:id="rId7"/>
    <p:sldId id="266" r:id="rId8"/>
    <p:sldId id="268" r:id="rId9"/>
    <p:sldId id="413" r:id="rId10"/>
    <p:sldId id="422" r:id="rId11"/>
    <p:sldId id="414" r:id="rId12"/>
    <p:sldId id="420" r:id="rId13"/>
    <p:sldId id="411" r:id="rId14"/>
    <p:sldId id="379" r:id="rId15"/>
    <p:sldId id="421" r:id="rId16"/>
    <p:sldId id="399" r:id="rId17"/>
    <p:sldId id="359" r:id="rId18"/>
    <p:sldId id="312" r:id="rId19"/>
    <p:sldId id="311" r:id="rId20"/>
    <p:sldId id="281" r:id="rId21"/>
    <p:sldId id="280" r:id="rId22"/>
    <p:sldId id="416" r:id="rId23"/>
    <p:sldId id="417" r:id="rId24"/>
    <p:sldId id="425" r:id="rId25"/>
    <p:sldId id="418" r:id="rId26"/>
    <p:sldId id="424" r:id="rId27"/>
    <p:sldId id="286" r:id="rId28"/>
    <p:sldId id="288" r:id="rId29"/>
    <p:sldId id="4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0"/>
  </p:normalViewPr>
  <p:slideViewPr>
    <p:cSldViewPr snapToGrid="0">
      <p:cViewPr varScale="1">
        <p:scale>
          <a:sx n="91" d="100"/>
          <a:sy n="91"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BA845-DF8F-403A-BEC4-24E47C05AEF3}" type="datetimeFigureOut">
              <a:rPr lang="en-US" smtClean="0"/>
              <a:t>4/3/21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2F966-4BE0-4DC9-B78C-A49D7AECE878}" type="slidenum">
              <a:rPr lang="en-US" smtClean="0"/>
              <a:t>‹#›</a:t>
            </a:fld>
            <a:endParaRPr lang="en-US"/>
          </a:p>
        </p:txBody>
      </p:sp>
    </p:spTree>
    <p:extLst>
      <p:ext uri="{BB962C8B-B14F-4D97-AF65-F5344CB8AC3E}">
        <p14:creationId xmlns:p14="http://schemas.microsoft.com/office/powerpoint/2010/main" val="238792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c80e6dd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c80e6dd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c80e6dd19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c80e6dd1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c80e6dd1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6c80e6dd1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8" name="Google Shape;2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0" name="Google Shape;2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6077-E74C-4B6B-9E57-5B7936A4A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3A55E-4689-4969-B61B-6473C61D6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4FB6A8-F13B-4984-A7CD-9C2C1E5FBB65}"/>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5" name="Footer Placeholder 4">
            <a:extLst>
              <a:ext uri="{FF2B5EF4-FFF2-40B4-BE49-F238E27FC236}">
                <a16:creationId xmlns:a16="http://schemas.microsoft.com/office/drawing/2014/main" id="{73F2B3E0-D519-4404-B952-A1E885AE5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1C566-DAE4-44E2-A1CB-6518C0AA6B1D}"/>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91299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7913-7BBD-4BF5-9480-EDE7A6C58C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B2102-3B55-4EFF-8EBA-5E68DEEAD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6CDB6-A27C-478E-806D-A812A0156CD7}"/>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5" name="Footer Placeholder 4">
            <a:extLst>
              <a:ext uri="{FF2B5EF4-FFF2-40B4-BE49-F238E27FC236}">
                <a16:creationId xmlns:a16="http://schemas.microsoft.com/office/drawing/2014/main" id="{BFF220F2-C1E4-4F91-AA21-B0752B487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B9D49-A40E-40A6-B938-C9699B53B3D3}"/>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8408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E237C-FEBC-4B5B-9BB5-886AEFDF73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426C9-03AD-4036-92A5-223033BC2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654FB-3AA7-4099-973B-49F001BE7107}"/>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5" name="Footer Placeholder 4">
            <a:extLst>
              <a:ext uri="{FF2B5EF4-FFF2-40B4-BE49-F238E27FC236}">
                <a16:creationId xmlns:a16="http://schemas.microsoft.com/office/drawing/2014/main" id="{469A2E57-44F6-4F2C-BE12-B4376006A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839B-DD40-4DBA-A5D8-7E18B12E2FED}"/>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316274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C120-ED1D-4995-8776-27348FF9D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0C67B-E095-4103-BC76-2026321C6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CDA28-E14F-4F14-8804-497EF8213506}"/>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5" name="Footer Placeholder 4">
            <a:extLst>
              <a:ext uri="{FF2B5EF4-FFF2-40B4-BE49-F238E27FC236}">
                <a16:creationId xmlns:a16="http://schemas.microsoft.com/office/drawing/2014/main" id="{1002B30D-A21C-4586-A769-C5E28CB9F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2212C-E88E-43EC-825D-72F6198274C2}"/>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390296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890B-186E-40B0-AE0D-A665F39D4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15F096-D521-461C-83AC-99DC6A005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039D4-C20D-4C27-B462-04CA06A4118C}"/>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5" name="Footer Placeholder 4">
            <a:extLst>
              <a:ext uri="{FF2B5EF4-FFF2-40B4-BE49-F238E27FC236}">
                <a16:creationId xmlns:a16="http://schemas.microsoft.com/office/drawing/2014/main" id="{626124E3-E4E6-4210-93F4-0A4185091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CE369-D930-49EA-9EED-C71C95730AD3}"/>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333660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32CB-0A59-420B-BB09-5C949BEC8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58EF8-BFC8-4A85-AC1B-6826D25173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5DF4D-C999-4F3C-BF0D-30E0F1F9E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FCBDB-0590-4095-8639-7741E2153683}"/>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6" name="Footer Placeholder 5">
            <a:extLst>
              <a:ext uri="{FF2B5EF4-FFF2-40B4-BE49-F238E27FC236}">
                <a16:creationId xmlns:a16="http://schemas.microsoft.com/office/drawing/2014/main" id="{C6D5DFCA-DAA7-4093-B7D2-FE5C976B2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438F9-6088-497A-BFF5-12B6FC66CDAD}"/>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319525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2088-13CB-4176-9613-BDF282A06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70C45-7BC6-44CE-9DD2-2BC94EC91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07C630-2B36-4F8C-B56C-CC27BDC95C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A8489-3455-4AC2-AD7D-3EF6C7D3E3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A3E70-C608-4210-9619-CF20623F6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F47EC9-B5C4-4243-A305-EB2EBD5037C6}"/>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8" name="Footer Placeholder 7">
            <a:extLst>
              <a:ext uri="{FF2B5EF4-FFF2-40B4-BE49-F238E27FC236}">
                <a16:creationId xmlns:a16="http://schemas.microsoft.com/office/drawing/2014/main" id="{10E355F9-F1B9-4728-A9FA-D9B7787A93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7D2370-0018-4660-8718-F15A6EE102D8}"/>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6060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9E0F-3026-41BB-8DB7-DDE4A921A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BDC37-B620-43CC-842C-037DF01B669E}"/>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4" name="Footer Placeholder 3">
            <a:extLst>
              <a:ext uri="{FF2B5EF4-FFF2-40B4-BE49-F238E27FC236}">
                <a16:creationId xmlns:a16="http://schemas.microsoft.com/office/drawing/2014/main" id="{A5D90391-023F-4549-AC56-624E73A14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748C0-BD23-48FD-ADE3-C69E8EE0CCEA}"/>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20973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6681F-7644-440B-B589-008A97477ED3}"/>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3" name="Footer Placeholder 2">
            <a:extLst>
              <a:ext uri="{FF2B5EF4-FFF2-40B4-BE49-F238E27FC236}">
                <a16:creationId xmlns:a16="http://schemas.microsoft.com/office/drawing/2014/main" id="{1CC6E747-09F1-40A9-9730-1F6EB77671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5331C-95C2-44DA-B09F-EBA9627AC3D0}"/>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309408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1989-4C84-4720-9DA7-EB4673C74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89D60-205C-4E67-B25D-202956F83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C7FC37-D98C-4D53-87DB-75CFB7A71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E869D-49AB-4011-9B6A-8D7CE98E65B1}"/>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6" name="Footer Placeholder 5">
            <a:extLst>
              <a:ext uri="{FF2B5EF4-FFF2-40B4-BE49-F238E27FC236}">
                <a16:creationId xmlns:a16="http://schemas.microsoft.com/office/drawing/2014/main" id="{96B61F51-D8C5-483D-98EB-587E08939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286E-DF40-4A0F-9A8F-C8AC4FB7BF8D}"/>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416273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C418-63EC-41FA-BBB6-D418FF529B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5CF47-C131-426A-9F3B-7907AE8A0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2B46C6-273A-469D-A084-713E15C5E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90EE1-0872-4698-855A-30378DB29669}"/>
              </a:ext>
            </a:extLst>
          </p:cNvPr>
          <p:cNvSpPr>
            <a:spLocks noGrp="1"/>
          </p:cNvSpPr>
          <p:nvPr>
            <p:ph type="dt" sz="half" idx="10"/>
          </p:nvPr>
        </p:nvSpPr>
        <p:spPr/>
        <p:txBody>
          <a:bodyPr/>
          <a:lstStyle/>
          <a:p>
            <a:fld id="{BE6EF5EC-D512-499F-B5E7-3FD1654A2078}" type="datetimeFigureOut">
              <a:rPr lang="en-US" smtClean="0"/>
              <a:t>4/3/21</a:t>
            </a:fld>
            <a:endParaRPr lang="en-US"/>
          </a:p>
        </p:txBody>
      </p:sp>
      <p:sp>
        <p:nvSpPr>
          <p:cNvPr id="6" name="Footer Placeholder 5">
            <a:extLst>
              <a:ext uri="{FF2B5EF4-FFF2-40B4-BE49-F238E27FC236}">
                <a16:creationId xmlns:a16="http://schemas.microsoft.com/office/drawing/2014/main" id="{E8F70F99-F97E-497C-851A-263D030DB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52A8E-91B6-43D4-A3DB-A5D29225A311}"/>
              </a:ext>
            </a:extLst>
          </p:cNvPr>
          <p:cNvSpPr>
            <a:spLocks noGrp="1"/>
          </p:cNvSpPr>
          <p:nvPr>
            <p:ph type="sldNum" sz="quarter" idx="12"/>
          </p:nvPr>
        </p:nvSpPr>
        <p:spPr/>
        <p:txBody>
          <a:bodyPr/>
          <a:lstStyle/>
          <a:p>
            <a:fld id="{66073913-F374-4F39-970F-62AFCE9EFBF6}" type="slidenum">
              <a:rPr lang="en-US" smtClean="0"/>
              <a:t>‹#›</a:t>
            </a:fld>
            <a:endParaRPr lang="en-US"/>
          </a:p>
        </p:txBody>
      </p:sp>
    </p:spTree>
    <p:extLst>
      <p:ext uri="{BB962C8B-B14F-4D97-AF65-F5344CB8AC3E}">
        <p14:creationId xmlns:p14="http://schemas.microsoft.com/office/powerpoint/2010/main" val="248271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3C7A2-DB46-4EA4-8AC3-D613CF54A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ED187E-F701-40E2-8532-BE8EC9002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6DA07-A269-4E1D-9521-0E4EE8EF8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EF5EC-D512-499F-B5E7-3FD1654A2078}" type="datetimeFigureOut">
              <a:rPr lang="en-US" smtClean="0"/>
              <a:t>4/3/21</a:t>
            </a:fld>
            <a:endParaRPr lang="en-US"/>
          </a:p>
        </p:txBody>
      </p:sp>
      <p:sp>
        <p:nvSpPr>
          <p:cNvPr id="5" name="Footer Placeholder 4">
            <a:extLst>
              <a:ext uri="{FF2B5EF4-FFF2-40B4-BE49-F238E27FC236}">
                <a16:creationId xmlns:a16="http://schemas.microsoft.com/office/drawing/2014/main" id="{4CE72117-B074-432A-A6C6-564801D69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D124F2-9CBB-4B8E-9355-11B916DD0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73913-F374-4F39-970F-62AFCE9EFBF6}" type="slidenum">
              <a:rPr lang="en-US" smtClean="0"/>
              <a:t>‹#›</a:t>
            </a:fld>
            <a:endParaRPr lang="en-US"/>
          </a:p>
        </p:txBody>
      </p:sp>
    </p:spTree>
    <p:extLst>
      <p:ext uri="{BB962C8B-B14F-4D97-AF65-F5344CB8AC3E}">
        <p14:creationId xmlns:p14="http://schemas.microsoft.com/office/powerpoint/2010/main" val="400356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F8EA-9F6A-4364-BA78-F0CB7D932C5D}"/>
              </a:ext>
            </a:extLst>
          </p:cNvPr>
          <p:cNvSpPr>
            <a:spLocks noGrp="1"/>
          </p:cNvSpPr>
          <p:nvPr>
            <p:ph type="ctrTitle"/>
          </p:nvPr>
        </p:nvSpPr>
        <p:spPr/>
        <p:txBody>
          <a:bodyPr>
            <a:normAutofit fontScale="90000"/>
          </a:bodyPr>
          <a:lstStyle/>
          <a:p>
            <a:r>
              <a:rPr lang="en-US" b="1" dirty="0"/>
              <a:t>Efficient Filters for Geometric Intersection Computations using GPU</a:t>
            </a:r>
          </a:p>
        </p:txBody>
      </p:sp>
      <p:sp>
        <p:nvSpPr>
          <p:cNvPr id="3" name="Subtitle 2">
            <a:extLst>
              <a:ext uri="{FF2B5EF4-FFF2-40B4-BE49-F238E27FC236}">
                <a16:creationId xmlns:a16="http://schemas.microsoft.com/office/drawing/2014/main" id="{21F661A1-FA1B-48E9-A796-ED6C2D13479F}"/>
              </a:ext>
            </a:extLst>
          </p:cNvPr>
          <p:cNvSpPr>
            <a:spLocks noGrp="1"/>
          </p:cNvSpPr>
          <p:nvPr>
            <p:ph type="subTitle" idx="1"/>
          </p:nvPr>
        </p:nvSpPr>
        <p:spPr>
          <a:xfrm>
            <a:off x="1524000" y="3602037"/>
            <a:ext cx="9144000" cy="2994705"/>
          </a:xfrm>
        </p:spPr>
        <p:txBody>
          <a:bodyPr>
            <a:normAutofit/>
          </a:bodyPr>
          <a:lstStyle/>
          <a:p>
            <a:r>
              <a:rPr lang="en-US" sz="3200" b="1" dirty="0"/>
              <a:t>Yiming Liu </a:t>
            </a:r>
          </a:p>
          <a:p>
            <a:r>
              <a:rPr lang="en-US" sz="3200" b="1" dirty="0"/>
              <a:t>P</a:t>
            </a:r>
            <a:r>
              <a:rPr lang="en-US" altLang="zh-CN" sz="3200" b="1" dirty="0"/>
              <a:t>hD Advisor: Dr. </a:t>
            </a:r>
            <a:r>
              <a:rPr lang="en-US" sz="3200" b="1" dirty="0"/>
              <a:t>Satish </a:t>
            </a:r>
            <a:r>
              <a:rPr lang="en-US" sz="3200" b="1" dirty="0" err="1"/>
              <a:t>Puri</a:t>
            </a:r>
            <a:r>
              <a:rPr lang="en-US" sz="3200" b="1" dirty="0"/>
              <a:t> </a:t>
            </a:r>
          </a:p>
          <a:p>
            <a:r>
              <a:rPr lang="en-US" sz="3200" b="1" dirty="0"/>
              <a:t>Department of Computer Science </a:t>
            </a:r>
          </a:p>
          <a:p>
            <a:r>
              <a:rPr lang="en-US" sz="3200" b="1" dirty="0"/>
              <a:t>Marquette University </a:t>
            </a:r>
          </a:p>
          <a:p>
            <a:r>
              <a:rPr lang="en-US" dirty="0"/>
              <a:t>Contact: yiming.liu@marquette.edu , satish.puri@marquette.edu</a:t>
            </a:r>
          </a:p>
        </p:txBody>
      </p:sp>
    </p:spTree>
    <p:extLst>
      <p:ext uri="{BB962C8B-B14F-4D97-AF65-F5344CB8AC3E}">
        <p14:creationId xmlns:p14="http://schemas.microsoft.com/office/powerpoint/2010/main" val="119965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6F69-1F77-4A15-B56D-299B7D9F0B60}"/>
              </a:ext>
            </a:extLst>
          </p:cNvPr>
          <p:cNvSpPr>
            <a:spLocks noGrp="1"/>
          </p:cNvSpPr>
          <p:nvPr>
            <p:ph type="title"/>
          </p:nvPr>
        </p:nvSpPr>
        <p:spPr/>
        <p:txBody>
          <a:bodyPr/>
          <a:lstStyle/>
          <a:p>
            <a:r>
              <a:rPr lang="en-US" dirty="0"/>
              <a:t>CMBR and </a:t>
            </a:r>
            <a:r>
              <a:rPr lang="en-US" dirty="0" err="1"/>
              <a:t>PolySketch</a:t>
            </a:r>
            <a:endParaRPr lang="en-US" dirty="0"/>
          </a:p>
        </p:txBody>
      </p:sp>
      <p:pic>
        <p:nvPicPr>
          <p:cNvPr id="7" name="Picture 6" descr="Chart&#10;&#10;Description automatically generated">
            <a:extLst>
              <a:ext uri="{FF2B5EF4-FFF2-40B4-BE49-F238E27FC236}">
                <a16:creationId xmlns:a16="http://schemas.microsoft.com/office/drawing/2014/main" id="{4E10B33D-490D-4170-915B-18675DB35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24" y="2145024"/>
            <a:ext cx="5000681" cy="3977949"/>
          </a:xfrm>
          <a:prstGeom prst="rect">
            <a:avLst/>
          </a:prstGeom>
        </p:spPr>
      </p:pic>
      <p:pic>
        <p:nvPicPr>
          <p:cNvPr id="9" name="Content Placeholder 4" descr="Chart&#10;&#10;Description automatically generated">
            <a:extLst>
              <a:ext uri="{FF2B5EF4-FFF2-40B4-BE49-F238E27FC236}">
                <a16:creationId xmlns:a16="http://schemas.microsoft.com/office/drawing/2014/main" id="{47F4309B-0830-4C8A-9463-137348E1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69" y="2223247"/>
            <a:ext cx="5019378" cy="3821505"/>
          </a:xfrm>
          <a:prstGeom prst="rect">
            <a:avLst/>
          </a:prstGeom>
        </p:spPr>
      </p:pic>
    </p:spTree>
    <p:extLst>
      <p:ext uri="{BB962C8B-B14F-4D97-AF65-F5344CB8AC3E}">
        <p14:creationId xmlns:p14="http://schemas.microsoft.com/office/powerpoint/2010/main" val="408096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E08C-3257-4855-BA15-241A0EEC6FC9}"/>
              </a:ext>
            </a:extLst>
          </p:cNvPr>
          <p:cNvSpPr>
            <a:spLocks noGrp="1"/>
          </p:cNvSpPr>
          <p:nvPr>
            <p:ph type="title"/>
          </p:nvPr>
        </p:nvSpPr>
        <p:spPr/>
        <p:txBody>
          <a:bodyPr/>
          <a:lstStyle/>
          <a:p>
            <a:r>
              <a:rPr lang="en-US" dirty="0" err="1"/>
              <a:t>PolySketch</a:t>
            </a:r>
            <a:r>
              <a:rPr lang="en-US" dirty="0"/>
              <a:t>-based CMBR Filter (PSCMBR)</a:t>
            </a:r>
          </a:p>
        </p:txBody>
      </p:sp>
      <p:pic>
        <p:nvPicPr>
          <p:cNvPr id="5" name="Content Placeholder 4" descr="A picture containing chart&#10;&#10;Description automatically generated">
            <a:extLst>
              <a:ext uri="{FF2B5EF4-FFF2-40B4-BE49-F238E27FC236}">
                <a16:creationId xmlns:a16="http://schemas.microsoft.com/office/drawing/2014/main" id="{D94067C5-A572-456E-B902-08BC88710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918692"/>
            <a:ext cx="5029575" cy="3674905"/>
          </a:xfrm>
        </p:spPr>
      </p:pic>
      <p:pic>
        <p:nvPicPr>
          <p:cNvPr id="3" name="Picture 2" descr="Chart&#10;&#10;Description automatically generated">
            <a:extLst>
              <a:ext uri="{FF2B5EF4-FFF2-40B4-BE49-F238E27FC236}">
                <a16:creationId xmlns:a16="http://schemas.microsoft.com/office/drawing/2014/main" id="{0F82E0D9-BE02-4264-BA50-6E3C11CD9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18692"/>
            <a:ext cx="4685522" cy="3727246"/>
          </a:xfrm>
          <a:prstGeom prst="rect">
            <a:avLst/>
          </a:prstGeom>
        </p:spPr>
      </p:pic>
    </p:spTree>
    <p:extLst>
      <p:ext uri="{BB962C8B-B14F-4D97-AF65-F5344CB8AC3E}">
        <p14:creationId xmlns:p14="http://schemas.microsoft.com/office/powerpoint/2010/main" val="242034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314-1665-4045-9F71-FE4812CDEAF6}"/>
              </a:ext>
            </a:extLst>
          </p:cNvPr>
          <p:cNvSpPr>
            <a:spLocks noGrp="1"/>
          </p:cNvSpPr>
          <p:nvPr>
            <p:ph type="title"/>
          </p:nvPr>
        </p:nvSpPr>
        <p:spPr/>
        <p:txBody>
          <a:bodyPr/>
          <a:lstStyle/>
          <a:p>
            <a:r>
              <a:rPr lang="en-US" dirty="0" err="1"/>
              <a:t>PolySketch</a:t>
            </a:r>
            <a:r>
              <a:rPr lang="en-US" dirty="0"/>
              <a:t>-based CMBR Filter (PSCMBR)</a:t>
            </a:r>
          </a:p>
        </p:txBody>
      </p:sp>
      <p:pic>
        <p:nvPicPr>
          <p:cNvPr id="5" name="Content Placeholder 4" descr="Diagram&#10;&#10;Description automatically generated">
            <a:extLst>
              <a:ext uri="{FF2B5EF4-FFF2-40B4-BE49-F238E27FC236}">
                <a16:creationId xmlns:a16="http://schemas.microsoft.com/office/drawing/2014/main" id="{2E0EB8CA-6E9A-4DBF-B193-E6C08B991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452" y="2313826"/>
            <a:ext cx="9658563" cy="3172574"/>
          </a:xfrm>
        </p:spPr>
      </p:pic>
    </p:spTree>
    <p:extLst>
      <p:ext uri="{BB962C8B-B14F-4D97-AF65-F5344CB8AC3E}">
        <p14:creationId xmlns:p14="http://schemas.microsoft.com/office/powerpoint/2010/main" val="274023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A77E-B4C4-4804-A117-2FA840C8BA8D}"/>
              </a:ext>
            </a:extLst>
          </p:cNvPr>
          <p:cNvSpPr>
            <a:spLocks noGrp="1"/>
          </p:cNvSpPr>
          <p:nvPr>
            <p:ph type="title"/>
          </p:nvPr>
        </p:nvSpPr>
        <p:spPr/>
        <p:txBody>
          <a:bodyPr/>
          <a:lstStyle/>
          <a:p>
            <a:r>
              <a:rPr lang="en-US" dirty="0"/>
              <a:t>GPU vs CPU</a:t>
            </a:r>
          </a:p>
        </p:txBody>
      </p:sp>
      <p:sp>
        <p:nvSpPr>
          <p:cNvPr id="3" name="Content Placeholder 2">
            <a:extLst>
              <a:ext uri="{FF2B5EF4-FFF2-40B4-BE49-F238E27FC236}">
                <a16:creationId xmlns:a16="http://schemas.microsoft.com/office/drawing/2014/main" id="{75F3B154-2098-406B-AAFA-A17513E9D950}"/>
              </a:ext>
            </a:extLst>
          </p:cNvPr>
          <p:cNvSpPr>
            <a:spLocks noGrp="1"/>
          </p:cNvSpPr>
          <p:nvPr>
            <p:ph idx="1"/>
          </p:nvPr>
        </p:nvSpPr>
        <p:spPr/>
        <p:txBody>
          <a:bodyPr>
            <a:normAutofit/>
          </a:bodyPr>
          <a:lstStyle/>
          <a:p>
            <a:r>
              <a:rPr lang="en-US" sz="2400" dirty="0"/>
              <a:t>GPU is suited to handle compute-intensive work. </a:t>
            </a:r>
          </a:p>
          <a:p>
            <a:r>
              <a:rPr lang="en-US" sz="2400" dirty="0"/>
              <a:t>GPU emphasizes on high throughput instead of low latency compared to CPU. </a:t>
            </a:r>
          </a:p>
          <a:p>
            <a:r>
              <a:rPr lang="en-US" sz="2400" dirty="0"/>
              <a:t>Compared to CPU that includes a few cores with a lot of cache memory, GPU contains hundreds or thousands of cores that can deal with great number of threads simultaneously.</a:t>
            </a:r>
          </a:p>
          <a:p>
            <a:r>
              <a:rPr lang="en-US" sz="2400" dirty="0"/>
              <a:t>The complex problems should be divided into a lot of separate tasks on GPU. </a:t>
            </a:r>
          </a:p>
        </p:txBody>
      </p:sp>
    </p:spTree>
    <p:extLst>
      <p:ext uri="{BB962C8B-B14F-4D97-AF65-F5344CB8AC3E}">
        <p14:creationId xmlns:p14="http://schemas.microsoft.com/office/powerpoint/2010/main" val="311929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3CA9-9D2A-46B1-BF20-E89E148F2A22}"/>
              </a:ext>
            </a:extLst>
          </p:cNvPr>
          <p:cNvSpPr>
            <a:spLocks noGrp="1"/>
          </p:cNvSpPr>
          <p:nvPr>
            <p:ph type="title"/>
          </p:nvPr>
        </p:nvSpPr>
        <p:spPr/>
        <p:txBody>
          <a:bodyPr/>
          <a:lstStyle/>
          <a:p>
            <a:r>
              <a:rPr lang="en-US" dirty="0"/>
              <a:t>Challenges of</a:t>
            </a:r>
            <a:r>
              <a:rPr lang="zh-CN" altLang="en-US" dirty="0"/>
              <a:t> </a:t>
            </a:r>
            <a:r>
              <a:rPr lang="en-US" altLang="zh-CN" dirty="0"/>
              <a:t>using</a:t>
            </a:r>
            <a:r>
              <a:rPr lang="zh-CN" altLang="en-US" dirty="0"/>
              <a:t> </a:t>
            </a:r>
            <a:r>
              <a:rPr lang="en-US" altLang="zh-CN" dirty="0"/>
              <a:t>GPU</a:t>
            </a:r>
            <a:endParaRPr lang="en-US" dirty="0"/>
          </a:p>
        </p:txBody>
      </p:sp>
      <p:sp>
        <p:nvSpPr>
          <p:cNvPr id="3" name="Content Placeholder 2">
            <a:extLst>
              <a:ext uri="{FF2B5EF4-FFF2-40B4-BE49-F238E27FC236}">
                <a16:creationId xmlns:a16="http://schemas.microsoft.com/office/drawing/2014/main" id="{26022617-35EE-4985-97FE-2F7C35C94737}"/>
              </a:ext>
            </a:extLst>
          </p:cNvPr>
          <p:cNvSpPr>
            <a:spLocks noGrp="1"/>
          </p:cNvSpPr>
          <p:nvPr>
            <p:ph idx="1"/>
          </p:nvPr>
        </p:nvSpPr>
        <p:spPr>
          <a:xfrm>
            <a:off x="838200" y="2034073"/>
            <a:ext cx="10515600" cy="4142890"/>
          </a:xfrm>
        </p:spPr>
        <p:txBody>
          <a:bodyPr>
            <a:normAutofit/>
          </a:bodyPr>
          <a:lstStyle/>
          <a:p>
            <a:r>
              <a:rPr lang="en-US" sz="2400" dirty="0"/>
              <a:t>Reading and writing data in global memory are expensive</a:t>
            </a:r>
          </a:p>
          <a:p>
            <a:r>
              <a:rPr lang="en-US" sz="2400" dirty="0"/>
              <a:t>Extra cost of copying data between GPU and CPU</a:t>
            </a:r>
          </a:p>
          <a:p>
            <a:r>
              <a:rPr lang="en-US" sz="2400" dirty="0"/>
              <a:t>limited GPU memory </a:t>
            </a:r>
          </a:p>
          <a:p>
            <a:r>
              <a:rPr lang="en-US" sz="2400" dirty="0"/>
              <a:t>Programming on GPU is very different </a:t>
            </a:r>
            <a:r>
              <a:rPr lang="en-US" altLang="zh-CN" sz="2400" dirty="0"/>
              <a:t>because </a:t>
            </a:r>
            <a:r>
              <a:rPr lang="en-US" sz="2400" dirty="0"/>
              <a:t>the structure is different from CPU. For example, complicated code with lots of if-else branches and irregular program are harder to be parallelized.</a:t>
            </a:r>
          </a:p>
          <a:p>
            <a:endParaRPr lang="en-US" sz="2400" dirty="0"/>
          </a:p>
        </p:txBody>
      </p:sp>
    </p:spTree>
    <p:extLst>
      <p:ext uri="{BB962C8B-B14F-4D97-AF65-F5344CB8AC3E}">
        <p14:creationId xmlns:p14="http://schemas.microsoft.com/office/powerpoint/2010/main" val="298755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BE9F7152-373B-4C48-8587-23F557E2A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2428" y="0"/>
            <a:ext cx="5182486" cy="6855877"/>
          </a:xfrm>
        </p:spPr>
      </p:pic>
    </p:spTree>
    <p:extLst>
      <p:ext uri="{BB962C8B-B14F-4D97-AF65-F5344CB8AC3E}">
        <p14:creationId xmlns:p14="http://schemas.microsoft.com/office/powerpoint/2010/main" val="114185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B04F-ED28-417F-B07C-14EC1C5175F1}"/>
              </a:ext>
            </a:extLst>
          </p:cNvPr>
          <p:cNvSpPr>
            <a:spLocks noGrp="1"/>
          </p:cNvSpPr>
          <p:nvPr>
            <p:ph type="title"/>
          </p:nvPr>
        </p:nvSpPr>
        <p:spPr/>
        <p:txBody>
          <a:bodyPr/>
          <a:lstStyle/>
          <a:p>
            <a:r>
              <a:rPr lang="en-US" dirty="0"/>
              <a:t>PNP Filters</a:t>
            </a:r>
          </a:p>
        </p:txBody>
      </p:sp>
      <p:sp>
        <p:nvSpPr>
          <p:cNvPr id="4" name="Content Placeholder 3">
            <a:extLst>
              <a:ext uri="{FF2B5EF4-FFF2-40B4-BE49-F238E27FC236}">
                <a16:creationId xmlns:a16="http://schemas.microsoft.com/office/drawing/2014/main" id="{30AA1397-0532-466F-8E71-CD442460703A}"/>
              </a:ext>
            </a:extLst>
          </p:cNvPr>
          <p:cNvSpPr>
            <a:spLocks noGrp="1"/>
          </p:cNvSpPr>
          <p:nvPr>
            <p:ph idx="1"/>
          </p:nvPr>
        </p:nvSpPr>
        <p:spPr>
          <a:xfrm>
            <a:off x="838200" y="2323321"/>
            <a:ext cx="9842369" cy="3853641"/>
          </a:xfrm>
        </p:spPr>
        <p:txBody>
          <a:bodyPr>
            <a:normAutofit/>
          </a:bodyPr>
          <a:lstStyle/>
          <a:p>
            <a:pPr marL="0" indent="0">
              <a:buNone/>
            </a:pPr>
            <a:r>
              <a:rPr lang="en-US" sz="2400" dirty="0"/>
              <a:t>Motivation:</a:t>
            </a:r>
          </a:p>
          <a:p>
            <a:r>
              <a:rPr lang="en-US" sz="2400" dirty="0"/>
              <a:t>1. Fast geometric intersection is impossible without efficient PNP test.</a:t>
            </a:r>
          </a:p>
          <a:p>
            <a:r>
              <a:rPr lang="en-US" sz="2400" dirty="0"/>
              <a:t>2. The tiles and intersection points information for every task after LSI function is useful</a:t>
            </a:r>
          </a:p>
          <a:p>
            <a:endParaRPr lang="en-US" sz="2400" dirty="0"/>
          </a:p>
          <a:p>
            <a:pPr marL="0" indent="0">
              <a:buNone/>
            </a:pPr>
            <a:r>
              <a:rPr lang="en-US" sz="2400" dirty="0"/>
              <a:t>There are two ways to make PNP filters work: </a:t>
            </a:r>
          </a:p>
          <a:p>
            <a:r>
              <a:rPr lang="en-US" sz="2400" dirty="0"/>
              <a:t>(1) Reducing the number of vertices to be tested </a:t>
            </a:r>
          </a:p>
          <a:p>
            <a:r>
              <a:rPr lang="en-US" sz="2400" dirty="0"/>
              <a:t>(2) Reducing the number of line segments to be compared against.</a:t>
            </a:r>
          </a:p>
        </p:txBody>
      </p:sp>
    </p:spTree>
    <p:extLst>
      <p:ext uri="{BB962C8B-B14F-4D97-AF65-F5344CB8AC3E}">
        <p14:creationId xmlns:p14="http://schemas.microsoft.com/office/powerpoint/2010/main" val="422750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93E8A-B587-4DB9-9FBB-682DC4B05B40}"/>
              </a:ext>
            </a:extLst>
          </p:cNvPr>
          <p:cNvSpPr>
            <a:spLocks noGrp="1"/>
          </p:cNvSpPr>
          <p:nvPr>
            <p:ph idx="1"/>
          </p:nvPr>
        </p:nvSpPr>
        <p:spPr>
          <a:xfrm>
            <a:off x="838200" y="2043404"/>
            <a:ext cx="10515600" cy="4133558"/>
          </a:xfrm>
        </p:spPr>
        <p:txBody>
          <a:bodyPr>
            <a:normAutofit/>
          </a:bodyPr>
          <a:lstStyle/>
          <a:p>
            <a:pPr marL="0" indent="0">
              <a:buNone/>
            </a:pPr>
            <a:r>
              <a:rPr lang="en-US" sz="2400" dirty="0"/>
              <a:t>PolySketch-based PNP filter divides the tiles into two types: </a:t>
            </a:r>
            <a:r>
              <a:rPr lang="en-US" sz="2400" b="1" dirty="0"/>
              <a:t>intersection tile </a:t>
            </a:r>
            <a:r>
              <a:rPr lang="en-US" sz="2400" dirty="0"/>
              <a:t>and </a:t>
            </a:r>
            <a:r>
              <a:rPr lang="en-US" sz="2400" b="1" dirty="0"/>
              <a:t>no-intersection tile</a:t>
            </a:r>
            <a:r>
              <a:rPr lang="en-US" sz="2400" dirty="0"/>
              <a:t>. </a:t>
            </a:r>
          </a:p>
          <a:p>
            <a:r>
              <a:rPr lang="en-US" sz="2400" b="1" dirty="0"/>
              <a:t>Intersection tile</a:t>
            </a:r>
            <a:r>
              <a:rPr lang="en-US" sz="2400" dirty="0"/>
              <a:t>: a tile has at least one line segment intersection. (We can do PNP test only for a few vertices within this tile and then we know all vertices within this tile are inside another polygon or not.)</a:t>
            </a:r>
          </a:p>
          <a:p>
            <a:r>
              <a:rPr lang="en-US" sz="2400" b="1" dirty="0"/>
              <a:t>No-intersection tile</a:t>
            </a:r>
            <a:r>
              <a:rPr lang="en-US" sz="2400" dirty="0"/>
              <a:t>: a tile does not have any line segment intersection. (We should test all vertices within the tile because there are line segment intersections and any vertex within this tile can be inside another polygon or not.)</a:t>
            </a:r>
          </a:p>
        </p:txBody>
      </p:sp>
      <p:sp>
        <p:nvSpPr>
          <p:cNvPr id="4" name="Title 1">
            <a:extLst>
              <a:ext uri="{FF2B5EF4-FFF2-40B4-BE49-F238E27FC236}">
                <a16:creationId xmlns:a16="http://schemas.microsoft.com/office/drawing/2014/main" id="{173E12DF-7CD1-43AF-86BB-53850422624C}"/>
              </a:ext>
            </a:extLst>
          </p:cNvPr>
          <p:cNvSpPr>
            <a:spLocks noGrp="1"/>
          </p:cNvSpPr>
          <p:nvPr>
            <p:ph type="title"/>
          </p:nvPr>
        </p:nvSpPr>
        <p:spPr>
          <a:xfrm>
            <a:off x="838200" y="365125"/>
            <a:ext cx="10515600" cy="1325563"/>
          </a:xfrm>
        </p:spPr>
        <p:txBody>
          <a:bodyPr/>
          <a:lstStyle/>
          <a:p>
            <a:r>
              <a:rPr lang="en-US" dirty="0" err="1"/>
              <a:t>PolySketch</a:t>
            </a:r>
            <a:r>
              <a:rPr lang="en-US" dirty="0"/>
              <a:t>-based PNP F</a:t>
            </a:r>
            <a:r>
              <a:rPr lang="en-US" altLang="zh-CN" dirty="0"/>
              <a:t>ilter</a:t>
            </a:r>
            <a:endParaRPr lang="en-US" dirty="0"/>
          </a:p>
        </p:txBody>
      </p:sp>
    </p:spTree>
    <p:extLst>
      <p:ext uri="{BB962C8B-B14F-4D97-AF65-F5344CB8AC3E}">
        <p14:creationId xmlns:p14="http://schemas.microsoft.com/office/powerpoint/2010/main" val="131897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58AA794-C912-4B11-A6F2-E96B3B25398A}"/>
              </a:ext>
            </a:extLst>
          </p:cNvPr>
          <p:cNvSpPr txBox="1">
            <a:spLocks/>
          </p:cNvSpPr>
          <p:nvPr/>
        </p:nvSpPr>
        <p:spPr>
          <a:xfrm>
            <a:off x="6997959" y="1754155"/>
            <a:ext cx="4355840" cy="4823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Two polygons: A1 (black) from layer1 and B1 (blue) from layer 2. </a:t>
            </a:r>
          </a:p>
          <a:p>
            <a:r>
              <a:rPr lang="en-US" sz="2400" dirty="0"/>
              <a:t>The tile-size is set as 5 line segments.</a:t>
            </a:r>
          </a:p>
          <a:p>
            <a:r>
              <a:rPr lang="en-US" sz="2400" dirty="0"/>
              <a:t>Five tile-MBR overlap pairs in total. </a:t>
            </a:r>
          </a:p>
          <a:p>
            <a:r>
              <a:rPr lang="en-US" sz="2400" b="1" dirty="0"/>
              <a:t>Intersection tiles</a:t>
            </a:r>
            <a:r>
              <a:rPr lang="en-US" sz="2400" dirty="0"/>
              <a:t>: red rectangles. </a:t>
            </a:r>
          </a:p>
          <a:p>
            <a:r>
              <a:rPr lang="en-US" sz="2400" b="1" dirty="0"/>
              <a:t>No-intersection tiles</a:t>
            </a:r>
            <a:r>
              <a:rPr lang="en-US" sz="2400" dirty="0"/>
              <a:t>: yellow rectangles.</a:t>
            </a:r>
          </a:p>
        </p:txBody>
      </p:sp>
      <p:pic>
        <p:nvPicPr>
          <p:cNvPr id="7" name="Content Placeholder 6" descr="Diagram, line chart&#10;&#10;Description automatically generated">
            <a:extLst>
              <a:ext uri="{FF2B5EF4-FFF2-40B4-BE49-F238E27FC236}">
                <a16:creationId xmlns:a16="http://schemas.microsoft.com/office/drawing/2014/main" id="{DDC4309A-55BC-4BD0-8985-0CA58DC538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549" y="1822946"/>
            <a:ext cx="6105943" cy="3304225"/>
          </a:xfrm>
        </p:spPr>
      </p:pic>
      <p:sp>
        <p:nvSpPr>
          <p:cNvPr id="5" name="Title 1">
            <a:extLst>
              <a:ext uri="{FF2B5EF4-FFF2-40B4-BE49-F238E27FC236}">
                <a16:creationId xmlns:a16="http://schemas.microsoft.com/office/drawing/2014/main" id="{E050AD9E-AACA-4D13-8FF9-3116B83D2BB0}"/>
              </a:ext>
            </a:extLst>
          </p:cNvPr>
          <p:cNvSpPr>
            <a:spLocks noGrp="1"/>
          </p:cNvSpPr>
          <p:nvPr>
            <p:ph type="title"/>
          </p:nvPr>
        </p:nvSpPr>
        <p:spPr>
          <a:xfrm>
            <a:off x="838200" y="365125"/>
            <a:ext cx="10515600" cy="1325563"/>
          </a:xfrm>
        </p:spPr>
        <p:txBody>
          <a:bodyPr/>
          <a:lstStyle/>
          <a:p>
            <a:r>
              <a:rPr lang="en-US" dirty="0" err="1"/>
              <a:t>PolySketch</a:t>
            </a:r>
            <a:r>
              <a:rPr lang="en-US" dirty="0"/>
              <a:t>-based PNP Filter</a:t>
            </a:r>
          </a:p>
        </p:txBody>
      </p:sp>
    </p:spTree>
    <p:extLst>
      <p:ext uri="{BB962C8B-B14F-4D97-AF65-F5344CB8AC3E}">
        <p14:creationId xmlns:p14="http://schemas.microsoft.com/office/powerpoint/2010/main" val="41864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BE49AF3-C723-4E19-BECE-117A9E63A72C}"/>
              </a:ext>
            </a:extLst>
          </p:cNvPr>
          <p:cNvSpPr txBox="1">
            <a:spLocks/>
          </p:cNvSpPr>
          <p:nvPr/>
        </p:nvSpPr>
        <p:spPr>
          <a:xfrm>
            <a:off x="1212980" y="3429000"/>
            <a:ext cx="9703836" cy="2813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PNP test</a:t>
            </a:r>
            <a:r>
              <a:rPr lang="en-US" sz="2400" dirty="0"/>
              <a:t>: Checking whether a point is inside another polygon based on how many times an imaginary ray from the test point crosses the polygon boundary. </a:t>
            </a:r>
          </a:p>
          <a:p>
            <a:r>
              <a:rPr lang="en-US" sz="2400" b="1" dirty="0"/>
              <a:t>Tile-based PNP filter</a:t>
            </a:r>
            <a:r>
              <a:rPr lang="en-US" sz="2400" dirty="0"/>
              <a:t>: To discard the line segments which the ray could not cross, we compare the test point only with the line segments within the tiles whose MBRs overlap with the y-coordinate of the test vertex.</a:t>
            </a:r>
          </a:p>
        </p:txBody>
      </p:sp>
      <p:pic>
        <p:nvPicPr>
          <p:cNvPr id="7" name="Content Placeholder 6" descr="Chart, line chart&#10;&#10;Description automatically generated">
            <a:extLst>
              <a:ext uri="{FF2B5EF4-FFF2-40B4-BE49-F238E27FC236}">
                <a16:creationId xmlns:a16="http://schemas.microsoft.com/office/drawing/2014/main" id="{00A59305-A237-4678-8543-CF568C52BA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123" y="464884"/>
            <a:ext cx="8532909" cy="2635921"/>
          </a:xfrm>
        </p:spPr>
      </p:pic>
    </p:spTree>
    <p:extLst>
      <p:ext uri="{BB962C8B-B14F-4D97-AF65-F5344CB8AC3E}">
        <p14:creationId xmlns:p14="http://schemas.microsoft.com/office/powerpoint/2010/main" val="372792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Overview</a:t>
            </a:r>
            <a:endParaRPr/>
          </a:p>
        </p:txBody>
      </p:sp>
      <p:sp>
        <p:nvSpPr>
          <p:cNvPr id="91" name="Google Shape;9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Application: Geographic Information System (GIS)</a:t>
            </a:r>
            <a:endParaRPr dirty="0"/>
          </a:p>
          <a:p>
            <a:pPr marL="228600" lvl="0" indent="0" algn="l" rtl="0">
              <a:lnSpc>
                <a:spcPct val="90000"/>
              </a:lnSpc>
              <a:spcBef>
                <a:spcPts val="0"/>
              </a:spcBef>
              <a:spcAft>
                <a:spcPts val="0"/>
              </a:spcAft>
              <a:buNone/>
            </a:pPr>
            <a:r>
              <a:rPr lang="en-US" dirty="0"/>
              <a:t>                       Spatial Database</a:t>
            </a:r>
            <a:endParaRPr dirty="0"/>
          </a:p>
          <a:p>
            <a:pPr marL="228600" lvl="0" indent="0" algn="l" rtl="0">
              <a:lnSpc>
                <a:spcPct val="90000"/>
              </a:lnSpc>
              <a:spcBef>
                <a:spcPts val="0"/>
              </a:spcBef>
              <a:spcAft>
                <a:spcPts val="0"/>
              </a:spcAft>
              <a:buNone/>
            </a:pPr>
            <a:endParaRPr dirty="0"/>
          </a:p>
          <a:p>
            <a:pPr marL="228600" lvl="0" indent="-228600" algn="l" rtl="0">
              <a:lnSpc>
                <a:spcPct val="90000"/>
              </a:lnSpc>
              <a:spcBef>
                <a:spcPts val="1000"/>
              </a:spcBef>
              <a:spcAft>
                <a:spcPts val="0"/>
              </a:spcAft>
              <a:buClr>
                <a:schemeClr val="dk1"/>
              </a:buClr>
              <a:buSzPts val="2800"/>
              <a:buChar char="•"/>
            </a:pPr>
            <a:r>
              <a:rPr lang="en-US" dirty="0"/>
              <a:t>New Ideas: A two-step geospatial filter PSCMBR</a:t>
            </a:r>
          </a:p>
          <a:p>
            <a:pPr marL="228600" lvl="0" indent="0" algn="l" rtl="0">
              <a:lnSpc>
                <a:spcPct val="90000"/>
              </a:lnSpc>
              <a:spcBef>
                <a:spcPts val="1000"/>
              </a:spcBef>
              <a:spcAft>
                <a:spcPts val="0"/>
              </a:spcAft>
              <a:buNone/>
            </a:pPr>
            <a:r>
              <a:rPr lang="en-US" dirty="0"/>
              <a:t>                     Parallel </a:t>
            </a:r>
            <a:r>
              <a:rPr lang="en-US" dirty="0" err="1"/>
              <a:t>PolySketch</a:t>
            </a:r>
            <a:r>
              <a:rPr lang="en-US" dirty="0"/>
              <a:t>-based PNP filters </a:t>
            </a:r>
          </a:p>
          <a:p>
            <a:pPr marL="228600" lvl="0" indent="0" algn="l" rtl="0">
              <a:lnSpc>
                <a:spcPct val="90000"/>
              </a:lnSpc>
              <a:spcBef>
                <a:spcPts val="1000"/>
              </a:spcBef>
              <a:spcAft>
                <a:spcPts val="0"/>
              </a:spcAft>
              <a:buNone/>
            </a:pPr>
            <a:r>
              <a:rPr lang="en-US" dirty="0"/>
              <a:t>                     Use a collection of filters on GPU</a:t>
            </a:r>
            <a:endParaRPr dirty="0"/>
          </a:p>
          <a:p>
            <a:pPr marL="228600" lvl="0" indent="0" algn="l" rtl="0">
              <a:lnSpc>
                <a:spcPct val="90000"/>
              </a:lnSpc>
              <a:spcBef>
                <a:spcPts val="1000"/>
              </a:spcBef>
              <a:spcAft>
                <a:spcPts val="0"/>
              </a:spcAft>
              <a:buNone/>
            </a:pPr>
            <a:endParaRPr dirty="0"/>
          </a:p>
          <a:p>
            <a:pPr marL="228600" lvl="0" indent="-228600" algn="l" rtl="0">
              <a:lnSpc>
                <a:spcPct val="90000"/>
              </a:lnSpc>
              <a:spcBef>
                <a:spcPts val="1000"/>
              </a:spcBef>
              <a:spcAft>
                <a:spcPts val="0"/>
              </a:spcAft>
              <a:buClr>
                <a:schemeClr val="dk1"/>
              </a:buClr>
              <a:buSzPts val="2800"/>
              <a:buChar char="•"/>
            </a:pPr>
            <a:r>
              <a:rPr lang="en-US" dirty="0"/>
              <a:t>Experimental results</a:t>
            </a:r>
            <a:endParaRPr dirty="0"/>
          </a:p>
          <a:p>
            <a:pPr marL="228600" lvl="0" indent="0" algn="l" rtl="0">
              <a:lnSpc>
                <a:spcPct val="90000"/>
              </a:lnSpc>
              <a:spcBef>
                <a:spcPts val="1000"/>
              </a:spcBef>
              <a:spcAft>
                <a:spcPts val="0"/>
              </a:spcAft>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Workload Reduction</a:t>
            </a:r>
            <a:endParaRPr dirty="0"/>
          </a:p>
        </p:txBody>
      </p:sp>
      <p:sp>
        <p:nvSpPr>
          <p:cNvPr id="281" name="Google Shape;28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Task two polygons  P and Q from each layer. </a:t>
            </a:r>
            <a:endParaRPr dirty="0"/>
          </a:p>
          <a:p>
            <a:pPr marL="228600" lvl="0" indent="0" algn="l" rtl="0">
              <a:lnSpc>
                <a:spcPct val="90000"/>
              </a:lnSpc>
              <a:spcBef>
                <a:spcPts val="0"/>
              </a:spcBef>
              <a:spcAft>
                <a:spcPts val="0"/>
              </a:spcAft>
              <a:buNone/>
            </a:pPr>
            <a:r>
              <a:rPr lang="en-US" dirty="0"/>
              <a:t> P has </a:t>
            </a:r>
            <a:r>
              <a:rPr lang="en-US" b="1" dirty="0"/>
              <a:t>m</a:t>
            </a:r>
            <a:r>
              <a:rPr lang="en-US" dirty="0"/>
              <a:t> and Q has </a:t>
            </a:r>
            <a:r>
              <a:rPr lang="en-US" b="1" dirty="0"/>
              <a:t>n</a:t>
            </a:r>
            <a:r>
              <a:rPr lang="en-US" dirty="0"/>
              <a:t> line segments. </a:t>
            </a:r>
            <a:endParaRPr dirty="0"/>
          </a:p>
          <a:p>
            <a:pPr marL="228600" lvl="0" indent="-228600" algn="l" rtl="0">
              <a:lnSpc>
                <a:spcPct val="90000"/>
              </a:lnSpc>
              <a:spcBef>
                <a:spcPts val="1000"/>
              </a:spcBef>
              <a:spcAft>
                <a:spcPts val="0"/>
              </a:spcAft>
              <a:buClr>
                <a:schemeClr val="dk1"/>
              </a:buClr>
              <a:buSzPts val="2800"/>
              <a:buChar char="•"/>
            </a:pPr>
            <a:r>
              <a:rPr lang="en-US" dirty="0"/>
              <a:t>Workload = </a:t>
            </a:r>
            <a:r>
              <a:rPr lang="en-US" b="1" dirty="0"/>
              <a:t>m</a:t>
            </a:r>
            <a:r>
              <a:rPr lang="en-US" dirty="0"/>
              <a:t>∗</a:t>
            </a:r>
            <a:r>
              <a:rPr lang="en-US" b="1" dirty="0"/>
              <a:t>n</a:t>
            </a:r>
            <a:r>
              <a:rPr lang="en-US" dirty="0"/>
              <a:t> for each task.</a:t>
            </a:r>
            <a:endParaRPr dirty="0"/>
          </a:p>
          <a:p>
            <a:pPr marL="228600" lvl="0" indent="-228600" algn="l" rtl="0">
              <a:lnSpc>
                <a:spcPct val="90000"/>
              </a:lnSpc>
              <a:spcBef>
                <a:spcPts val="1000"/>
              </a:spcBef>
              <a:spcAft>
                <a:spcPts val="0"/>
              </a:spcAft>
              <a:buClr>
                <a:schemeClr val="dk1"/>
              </a:buClr>
              <a:buSzPts val="2800"/>
              <a:buChar char="•"/>
            </a:pPr>
            <a:r>
              <a:rPr lang="en-US" dirty="0"/>
              <a:t>Total workload = summation of workload for each task</a:t>
            </a:r>
          </a:p>
          <a:p>
            <a:pPr>
              <a:buClr>
                <a:schemeClr val="dk1"/>
              </a:buClr>
              <a:buSzPts val="2800"/>
            </a:pPr>
            <a:r>
              <a:rPr lang="en-US" dirty="0"/>
              <a:t>Reduction due to filter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838200" y="365125"/>
            <a:ext cx="10515600" cy="13750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dirty="0"/>
              <a:t>Data sets</a:t>
            </a:r>
            <a:endParaRPr dirty="0"/>
          </a:p>
        </p:txBody>
      </p:sp>
      <p:pic>
        <p:nvPicPr>
          <p:cNvPr id="273" name="Google Shape;273;p16" descr="A screenshot of a cell phone&#10;&#10;Description automatically generated"/>
          <p:cNvPicPr preferRelativeResize="0">
            <a:picLocks noGrp="1"/>
          </p:cNvPicPr>
          <p:nvPr>
            <p:ph type="body" idx="1"/>
          </p:nvPr>
        </p:nvPicPr>
        <p:blipFill rotWithShape="1">
          <a:blip r:embed="rId3">
            <a:alphaModFix/>
          </a:blip>
          <a:srcRect/>
          <a:stretch/>
        </p:blipFill>
        <p:spPr>
          <a:xfrm>
            <a:off x="1318726" y="2259541"/>
            <a:ext cx="8977604" cy="2653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F132-E6D1-45BA-AFAE-3518032F36C5}"/>
              </a:ext>
            </a:extLst>
          </p:cNvPr>
          <p:cNvSpPr>
            <a:spLocks noGrp="1"/>
          </p:cNvSpPr>
          <p:nvPr>
            <p:ph type="title"/>
          </p:nvPr>
        </p:nvSpPr>
        <p:spPr>
          <a:xfrm>
            <a:off x="838200" y="365126"/>
            <a:ext cx="10515600" cy="1939536"/>
          </a:xfrm>
        </p:spPr>
        <p:txBody>
          <a:bodyPr>
            <a:normAutofit/>
          </a:bodyPr>
          <a:lstStyle/>
          <a:p>
            <a:pPr marL="0" lvl="0" indent="0" rtl="0">
              <a:lnSpc>
                <a:spcPct val="90000"/>
              </a:lnSpc>
              <a:spcBef>
                <a:spcPts val="0"/>
              </a:spcBef>
              <a:spcAft>
                <a:spcPts val="0"/>
              </a:spcAft>
            </a:pPr>
            <a:r>
              <a:rPr lang="en-US" dirty="0"/>
              <a:t>PSCMBR &amp; </a:t>
            </a:r>
            <a:r>
              <a:rPr lang="en-US" sz="4400" dirty="0" err="1"/>
              <a:t>PolySketch</a:t>
            </a:r>
            <a:r>
              <a:rPr lang="en-US" sz="4400" dirty="0"/>
              <a:t> &amp; CMBR effect on the LSI function for Water Dataset</a:t>
            </a:r>
            <a:endParaRPr lang="en-US" dirty="0"/>
          </a:p>
        </p:txBody>
      </p:sp>
      <p:pic>
        <p:nvPicPr>
          <p:cNvPr id="5" name="Content Placeholder 4" descr="Table&#10;&#10;Description automatically generated">
            <a:extLst>
              <a:ext uri="{FF2B5EF4-FFF2-40B4-BE49-F238E27FC236}">
                <a16:creationId xmlns:a16="http://schemas.microsoft.com/office/drawing/2014/main" id="{6075C01D-26CA-445B-B67E-CD53516D46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090" y="2487838"/>
            <a:ext cx="8251820" cy="3405311"/>
          </a:xfrm>
        </p:spPr>
      </p:pic>
    </p:spTree>
    <p:extLst>
      <p:ext uri="{BB962C8B-B14F-4D97-AF65-F5344CB8AC3E}">
        <p14:creationId xmlns:p14="http://schemas.microsoft.com/office/powerpoint/2010/main" val="57833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F1DE-B88B-41C2-8CC0-49AED52EB643}"/>
              </a:ext>
            </a:extLst>
          </p:cNvPr>
          <p:cNvSpPr>
            <a:spLocks noGrp="1"/>
          </p:cNvSpPr>
          <p:nvPr>
            <p:ph type="title"/>
          </p:nvPr>
        </p:nvSpPr>
        <p:spPr/>
        <p:txBody>
          <a:bodyPr/>
          <a:lstStyle/>
          <a:p>
            <a:r>
              <a:rPr lang="en-US" sz="4400" dirty="0"/>
              <a:t>Performance using different tile-size for Water Dataset</a:t>
            </a:r>
            <a:endParaRPr lang="en-US" dirty="0"/>
          </a:p>
        </p:txBody>
      </p:sp>
      <p:pic>
        <p:nvPicPr>
          <p:cNvPr id="5" name="Content Placeholder 4" descr="Table&#10;&#10;Description automatically generated">
            <a:extLst>
              <a:ext uri="{FF2B5EF4-FFF2-40B4-BE49-F238E27FC236}">
                <a16:creationId xmlns:a16="http://schemas.microsoft.com/office/drawing/2014/main" id="{AFFA1CB8-23C8-45C0-BC59-CD5FCABC6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230" y="2032461"/>
            <a:ext cx="6147382" cy="3773919"/>
          </a:xfrm>
        </p:spPr>
      </p:pic>
      <p:sp>
        <p:nvSpPr>
          <p:cNvPr id="3" name="Google Shape;300;p21">
            <a:extLst>
              <a:ext uri="{FF2B5EF4-FFF2-40B4-BE49-F238E27FC236}">
                <a16:creationId xmlns:a16="http://schemas.microsoft.com/office/drawing/2014/main" id="{8460DB71-10AB-4C87-9A81-4D71BF782B64}"/>
              </a:ext>
            </a:extLst>
          </p:cNvPr>
          <p:cNvSpPr txBox="1"/>
          <p:nvPr/>
        </p:nvSpPr>
        <p:spPr>
          <a:xfrm>
            <a:off x="7753738" y="2240616"/>
            <a:ext cx="4292081"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We can either use the same tile-size for both polygons </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or </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Use different tile-size based on the size of the polygon.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 </a:t>
            </a:r>
            <a:endParaRPr sz="2400" dirty="0"/>
          </a:p>
        </p:txBody>
      </p:sp>
    </p:spTree>
    <p:extLst>
      <p:ext uri="{BB962C8B-B14F-4D97-AF65-F5344CB8AC3E}">
        <p14:creationId xmlns:p14="http://schemas.microsoft.com/office/powerpoint/2010/main" val="226772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86CB-CB45-4636-9F7F-94FF135130E0}"/>
              </a:ext>
            </a:extLst>
          </p:cNvPr>
          <p:cNvSpPr>
            <a:spLocks noGrp="1"/>
          </p:cNvSpPr>
          <p:nvPr>
            <p:ph type="title"/>
          </p:nvPr>
        </p:nvSpPr>
        <p:spPr>
          <a:xfrm>
            <a:off x="838200" y="365125"/>
            <a:ext cx="10515600" cy="1356373"/>
          </a:xfrm>
        </p:spPr>
        <p:txBody>
          <a:bodyPr/>
          <a:lstStyle/>
          <a:p>
            <a:r>
              <a:rPr lang="en-US" sz="4400" dirty="0"/>
              <a:t>Performance using </a:t>
            </a:r>
            <a:r>
              <a:rPr lang="en-US" sz="4400" dirty="0" err="1"/>
              <a:t>P</a:t>
            </a:r>
            <a:r>
              <a:rPr lang="en-US" altLang="zh-CN" sz="4400" dirty="0" err="1"/>
              <a:t>olySketch</a:t>
            </a:r>
            <a:r>
              <a:rPr lang="en-US" altLang="zh-CN" sz="4400" dirty="0"/>
              <a:t>-based </a:t>
            </a:r>
            <a:r>
              <a:rPr lang="en-US" sz="4400" dirty="0"/>
              <a:t>PNP filter</a:t>
            </a:r>
            <a:endParaRPr lang="en-US" dirty="0"/>
          </a:p>
        </p:txBody>
      </p:sp>
      <p:pic>
        <p:nvPicPr>
          <p:cNvPr id="5" name="Content Placeholder 4" descr="Chart, pie chart&#10;&#10;Description automatically generated">
            <a:extLst>
              <a:ext uri="{FF2B5EF4-FFF2-40B4-BE49-F238E27FC236}">
                <a16:creationId xmlns:a16="http://schemas.microsoft.com/office/drawing/2014/main" id="{780CEBA3-C507-4956-A282-C253A0E8CB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427" y="2668248"/>
            <a:ext cx="7015856" cy="3315062"/>
          </a:xfrm>
        </p:spPr>
      </p:pic>
    </p:spTree>
    <p:extLst>
      <p:ext uri="{BB962C8B-B14F-4D97-AF65-F5344CB8AC3E}">
        <p14:creationId xmlns:p14="http://schemas.microsoft.com/office/powerpoint/2010/main" val="412816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3C73-F440-451C-95EA-06B8F186C373}"/>
              </a:ext>
            </a:extLst>
          </p:cNvPr>
          <p:cNvSpPr>
            <a:spLocks noGrp="1"/>
          </p:cNvSpPr>
          <p:nvPr>
            <p:ph type="title"/>
          </p:nvPr>
        </p:nvSpPr>
        <p:spPr/>
        <p:txBody>
          <a:bodyPr/>
          <a:lstStyle/>
          <a:p>
            <a:r>
              <a:rPr lang="en-US" sz="4400" dirty="0"/>
              <a:t>Performance using PNP filters</a:t>
            </a:r>
            <a:endParaRPr lang="en-US" dirty="0"/>
          </a:p>
        </p:txBody>
      </p:sp>
      <p:pic>
        <p:nvPicPr>
          <p:cNvPr id="5" name="Content Placeholder 4" descr="Table&#10;&#10;Description automatically generated">
            <a:extLst>
              <a:ext uri="{FF2B5EF4-FFF2-40B4-BE49-F238E27FC236}">
                <a16:creationId xmlns:a16="http://schemas.microsoft.com/office/drawing/2014/main" id="{E4924504-F28A-4615-90E9-A4E3FACF48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6929" y="1642442"/>
            <a:ext cx="6554262" cy="2043150"/>
          </a:xfrm>
        </p:spPr>
      </p:pic>
      <p:pic>
        <p:nvPicPr>
          <p:cNvPr id="7" name="Picture 6" descr="Table&#10;&#10;Description automatically generated">
            <a:extLst>
              <a:ext uri="{FF2B5EF4-FFF2-40B4-BE49-F238E27FC236}">
                <a16:creationId xmlns:a16="http://schemas.microsoft.com/office/drawing/2014/main" id="{C1BAB248-D2E1-4B18-B653-75A3B77B5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566" y="3929112"/>
            <a:ext cx="6444460" cy="2079802"/>
          </a:xfrm>
          <a:prstGeom prst="rect">
            <a:avLst/>
          </a:prstGeom>
        </p:spPr>
      </p:pic>
    </p:spTree>
    <p:extLst>
      <p:ext uri="{BB962C8B-B14F-4D97-AF65-F5344CB8AC3E}">
        <p14:creationId xmlns:p14="http://schemas.microsoft.com/office/powerpoint/2010/main" val="304916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989F-0641-4AF6-934D-6C6D2D6A0842}"/>
              </a:ext>
            </a:extLst>
          </p:cNvPr>
          <p:cNvSpPr>
            <a:spLocks noGrp="1"/>
          </p:cNvSpPr>
          <p:nvPr>
            <p:ph type="title"/>
          </p:nvPr>
        </p:nvSpPr>
        <p:spPr/>
        <p:txBody>
          <a:bodyPr/>
          <a:lstStyle/>
          <a:p>
            <a:r>
              <a:rPr lang="en-US" dirty="0"/>
              <a:t>Performance of New System</a:t>
            </a:r>
          </a:p>
        </p:txBody>
      </p:sp>
      <p:pic>
        <p:nvPicPr>
          <p:cNvPr id="5" name="Content Placeholder 4" descr="Table&#10;&#10;Description automatically generated">
            <a:extLst>
              <a:ext uri="{FF2B5EF4-FFF2-40B4-BE49-F238E27FC236}">
                <a16:creationId xmlns:a16="http://schemas.microsoft.com/office/drawing/2014/main" id="{01F6272D-FD51-4D10-B37B-667E87A3DD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318" y="2526612"/>
            <a:ext cx="4797617" cy="1804775"/>
          </a:xfrm>
          <a:prstGeom prst="rect">
            <a:avLst/>
          </a:prstGeom>
        </p:spPr>
      </p:pic>
    </p:spTree>
    <p:extLst>
      <p:ext uri="{BB962C8B-B14F-4D97-AF65-F5344CB8AC3E}">
        <p14:creationId xmlns:p14="http://schemas.microsoft.com/office/powerpoint/2010/main" val="370866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Related Work</a:t>
            </a:r>
            <a:endParaRPr/>
          </a:p>
        </p:txBody>
      </p:sp>
      <p:sp>
        <p:nvSpPr>
          <p:cNvPr id="312" name="Google Shape;3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endParaRPr lang="en-US" dirty="0"/>
          </a:p>
          <a:p>
            <a:pPr>
              <a:buClr>
                <a:schemeClr val="dk1"/>
              </a:buClr>
              <a:buSzPts val="2800"/>
            </a:pPr>
            <a:r>
              <a:rPr lang="en-US" dirty="0"/>
              <a:t>The paper [1] introduces a system </a:t>
            </a:r>
            <a:r>
              <a:rPr lang="en-US" dirty="0" err="1"/>
              <a:t>HiFiRe</a:t>
            </a:r>
            <a:r>
              <a:rPr lang="en-US" dirty="0"/>
              <a:t> which is able to process polygon intersection over large polygonal datasets by using GPU.</a:t>
            </a:r>
          </a:p>
          <a:p>
            <a:pPr>
              <a:buClr>
                <a:schemeClr val="dk1"/>
              </a:buClr>
              <a:buSzPts val="2800"/>
            </a:pPr>
            <a:r>
              <a:rPr lang="en-US" dirty="0"/>
              <a:t>The paper [2] introduces a system GCMF which is able to efficiently handle spatial join over large polygonal datasets by using GPU.</a:t>
            </a:r>
          </a:p>
          <a:p>
            <a:pPr marL="0" indent="0">
              <a:buClr>
                <a:schemeClr val="dk1"/>
              </a:buClr>
              <a:buSzPts val="28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a:t>
            </a:r>
            <a:endParaRPr/>
          </a:p>
        </p:txBody>
      </p:sp>
      <p:sp>
        <p:nvSpPr>
          <p:cNvPr id="326" name="Google Shape;32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590"/>
              <a:buChar char="•"/>
            </a:pPr>
            <a:r>
              <a:rPr lang="en-US" sz="2590" dirty="0"/>
              <a:t>[1].</a:t>
            </a:r>
            <a:r>
              <a:rPr lang="en-US" b="0" i="0" dirty="0">
                <a:solidFill>
                  <a:srgbClr val="222222"/>
                </a:solidFill>
                <a:effectLst/>
              </a:rPr>
              <a:t> </a:t>
            </a:r>
            <a:r>
              <a:rPr lang="en-US" sz="2590" b="0" i="0" dirty="0">
                <a:solidFill>
                  <a:srgbClr val="222222"/>
                </a:solidFill>
                <a:effectLst/>
              </a:rPr>
              <a:t>Liu, Yiming, </a:t>
            </a:r>
            <a:r>
              <a:rPr lang="en-US" sz="2590" b="0" i="0" dirty="0" err="1">
                <a:solidFill>
                  <a:srgbClr val="222222"/>
                </a:solidFill>
                <a:effectLst/>
              </a:rPr>
              <a:t>Jie</a:t>
            </a:r>
            <a:r>
              <a:rPr lang="en-US" sz="2590" b="0" i="0" dirty="0">
                <a:solidFill>
                  <a:srgbClr val="222222"/>
                </a:solidFill>
                <a:effectLst/>
              </a:rPr>
              <a:t> Yang, and Satish </a:t>
            </a:r>
            <a:r>
              <a:rPr lang="en-US" sz="2590" b="0" i="0" dirty="0" err="1">
                <a:solidFill>
                  <a:srgbClr val="222222"/>
                </a:solidFill>
                <a:effectLst/>
              </a:rPr>
              <a:t>Puri</a:t>
            </a:r>
            <a:r>
              <a:rPr lang="en-US" sz="2590" b="0" i="0" dirty="0">
                <a:solidFill>
                  <a:srgbClr val="222222"/>
                </a:solidFill>
                <a:effectLst/>
              </a:rPr>
              <a:t>. "Hierarchical Filter and Refinement System Over Large Polygonal Datasets on CPU-GPU." In </a:t>
            </a:r>
            <a:r>
              <a:rPr lang="en-US" sz="2590" b="0" i="1" dirty="0">
                <a:solidFill>
                  <a:srgbClr val="222222"/>
                </a:solidFill>
                <a:effectLst/>
              </a:rPr>
              <a:t>2019 IEEE 26th International Conference on High Performance Computing, Data, and Analytics (</a:t>
            </a:r>
            <a:r>
              <a:rPr lang="en-US" sz="2590" b="0" i="1" dirty="0" err="1">
                <a:solidFill>
                  <a:srgbClr val="222222"/>
                </a:solidFill>
                <a:effectLst/>
              </a:rPr>
              <a:t>HiPC</a:t>
            </a:r>
            <a:r>
              <a:rPr lang="en-US" sz="2590" b="0" i="1" dirty="0">
                <a:solidFill>
                  <a:srgbClr val="222222"/>
                </a:solidFill>
                <a:effectLst/>
              </a:rPr>
              <a:t>)</a:t>
            </a:r>
            <a:r>
              <a:rPr lang="en-US" sz="2590" b="0" i="0" dirty="0">
                <a:solidFill>
                  <a:srgbClr val="222222"/>
                </a:solidFill>
                <a:effectLst/>
              </a:rPr>
              <a:t>, pp. 141-151. IEEE, 2019.</a:t>
            </a:r>
            <a:endParaRPr lang="en-US" sz="2590" dirty="0"/>
          </a:p>
          <a:p>
            <a:pPr>
              <a:lnSpc>
                <a:spcPct val="70000"/>
              </a:lnSpc>
              <a:buClr>
                <a:schemeClr val="dk1"/>
              </a:buClr>
              <a:buSzPts val="2590"/>
            </a:pPr>
            <a:r>
              <a:rPr lang="en-US" sz="2590" dirty="0"/>
              <a:t>[2] </a:t>
            </a:r>
            <a:r>
              <a:rPr lang="en-US" sz="2590" dirty="0" err="1"/>
              <a:t>Aghajarian</a:t>
            </a:r>
            <a:r>
              <a:rPr lang="en-US" sz="2590" dirty="0"/>
              <a:t>, Danial, Satish </a:t>
            </a:r>
            <a:r>
              <a:rPr lang="en-US" sz="2590" dirty="0" err="1"/>
              <a:t>Puri</a:t>
            </a:r>
            <a:r>
              <a:rPr lang="en-US" sz="2590" dirty="0"/>
              <a:t>, and Sushil Prasad. "GCMF: an efficient end-to-end spatial join system over large polygonal datasets on GPGPU platform." In </a:t>
            </a:r>
            <a:r>
              <a:rPr lang="en-US" sz="2590" i="1" dirty="0"/>
              <a:t>Proceedings of the 24th ACM SIGSPATIAL International Conference on Advances in Geographic Information Systems</a:t>
            </a:r>
            <a:r>
              <a:rPr lang="en-US" sz="2590" dirty="0"/>
              <a:t>, p. 18. ACM, 2016.</a:t>
            </a:r>
            <a:endParaRPr lang="en-US" sz="2400" dirty="0"/>
          </a:p>
          <a:p>
            <a:pPr marL="228600" lvl="0" indent="-228600" algn="l" rtl="0">
              <a:lnSpc>
                <a:spcPct val="70000"/>
              </a:lnSpc>
              <a:spcBef>
                <a:spcPts val="1000"/>
              </a:spcBef>
              <a:spcAft>
                <a:spcPts val="0"/>
              </a:spcAft>
              <a:buClr>
                <a:schemeClr val="dk1"/>
              </a:buClr>
              <a:buSzPts val="2590"/>
              <a:buChar cha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186D-2221-4FF1-BA29-1BC64E0233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C6D105-545A-4DAD-A726-34F8377E84A8}"/>
              </a:ext>
            </a:extLst>
          </p:cNvPr>
          <p:cNvSpPr>
            <a:spLocks noGrp="1"/>
          </p:cNvSpPr>
          <p:nvPr>
            <p:ph idx="1"/>
          </p:nvPr>
        </p:nvSpPr>
        <p:spPr>
          <a:xfrm>
            <a:off x="838200" y="2883159"/>
            <a:ext cx="10515600" cy="3293804"/>
          </a:xfrm>
        </p:spPr>
        <p:txBody>
          <a:bodyPr>
            <a:normAutofit/>
          </a:bodyPr>
          <a:lstStyle/>
          <a:p>
            <a:pPr marL="0" indent="0" algn="ctr">
              <a:buNone/>
            </a:pPr>
            <a:r>
              <a:rPr lang="en-US" sz="6000" dirty="0"/>
              <a:t>Thank you!</a:t>
            </a:r>
          </a:p>
        </p:txBody>
      </p:sp>
    </p:spTree>
    <p:extLst>
      <p:ext uri="{BB962C8B-B14F-4D97-AF65-F5344CB8AC3E}">
        <p14:creationId xmlns:p14="http://schemas.microsoft.com/office/powerpoint/2010/main" val="358666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6c80e6dd1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Basics: Intersection and Point-in-Polygon</a:t>
            </a:r>
            <a:endParaRPr dirty="0"/>
          </a:p>
        </p:txBody>
      </p:sp>
      <p:pic>
        <p:nvPicPr>
          <p:cNvPr id="105" name="Google Shape;105;g6c80e6dd19_0_0"/>
          <p:cNvPicPr preferRelativeResize="0"/>
          <p:nvPr/>
        </p:nvPicPr>
        <p:blipFill>
          <a:blip r:embed="rId3">
            <a:alphaModFix/>
          </a:blip>
          <a:stretch>
            <a:fillRect/>
          </a:stretch>
        </p:blipFill>
        <p:spPr>
          <a:xfrm>
            <a:off x="838200" y="1690825"/>
            <a:ext cx="6172200" cy="1866900"/>
          </a:xfrm>
          <a:prstGeom prst="rect">
            <a:avLst/>
          </a:prstGeom>
          <a:noFill/>
          <a:ln>
            <a:noFill/>
          </a:ln>
        </p:spPr>
      </p:pic>
      <p:pic>
        <p:nvPicPr>
          <p:cNvPr id="106" name="Google Shape;106;g6c80e6dd19_0_0"/>
          <p:cNvPicPr preferRelativeResize="0"/>
          <p:nvPr/>
        </p:nvPicPr>
        <p:blipFill>
          <a:blip r:embed="rId4">
            <a:alphaModFix/>
          </a:blip>
          <a:stretch>
            <a:fillRect/>
          </a:stretch>
        </p:blipFill>
        <p:spPr>
          <a:xfrm>
            <a:off x="1567125" y="4413450"/>
            <a:ext cx="2914650" cy="1314450"/>
          </a:xfrm>
          <a:prstGeom prst="rect">
            <a:avLst/>
          </a:prstGeom>
          <a:noFill/>
          <a:ln>
            <a:noFill/>
          </a:ln>
        </p:spPr>
      </p:pic>
      <p:pic>
        <p:nvPicPr>
          <p:cNvPr id="107" name="Google Shape;107;g6c80e6dd19_0_0"/>
          <p:cNvPicPr preferRelativeResize="0"/>
          <p:nvPr/>
        </p:nvPicPr>
        <p:blipFill>
          <a:blip r:embed="rId5">
            <a:alphaModFix/>
          </a:blip>
          <a:stretch>
            <a:fillRect/>
          </a:stretch>
        </p:blipFill>
        <p:spPr>
          <a:xfrm>
            <a:off x="5370325" y="3841950"/>
            <a:ext cx="5410200" cy="2152650"/>
          </a:xfrm>
          <a:prstGeom prst="rect">
            <a:avLst/>
          </a:prstGeom>
          <a:noFill/>
          <a:ln>
            <a:noFill/>
          </a:ln>
        </p:spPr>
      </p:pic>
      <p:sp>
        <p:nvSpPr>
          <p:cNvPr id="2" name="TextBox 1">
            <a:extLst>
              <a:ext uri="{FF2B5EF4-FFF2-40B4-BE49-F238E27FC236}">
                <a16:creationId xmlns:a16="http://schemas.microsoft.com/office/drawing/2014/main" id="{E0216947-87B2-E34D-A33F-0D5960BB6130}"/>
              </a:ext>
            </a:extLst>
          </p:cNvPr>
          <p:cNvSpPr txBox="1"/>
          <p:nvPr/>
        </p:nvSpPr>
        <p:spPr>
          <a:xfrm>
            <a:off x="2138289" y="6414868"/>
            <a:ext cx="1856936" cy="307777"/>
          </a:xfrm>
          <a:prstGeom prst="rect">
            <a:avLst/>
          </a:prstGeom>
          <a:noFill/>
        </p:spPr>
        <p:txBody>
          <a:bodyPr wrap="square" rtlCol="0">
            <a:spAutoFit/>
          </a:bodyPr>
          <a:lstStyle/>
          <a:p>
            <a:r>
              <a:rPr lang="en-US" b="1" dirty="0"/>
              <a:t>Hotspots =&gt; PNP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Polygon Intersection</a:t>
            </a:r>
            <a:endParaRPr/>
          </a:p>
        </p:txBody>
      </p:sp>
      <p:pic>
        <p:nvPicPr>
          <p:cNvPr id="97" name="Google Shape;97;p3" descr="A close up of a map&#10;&#10;Description automatically generated"/>
          <p:cNvPicPr preferRelativeResize="0">
            <a:picLocks noGrp="1"/>
          </p:cNvPicPr>
          <p:nvPr>
            <p:ph type="body" idx="1"/>
          </p:nvPr>
        </p:nvPicPr>
        <p:blipFill rotWithShape="1">
          <a:blip r:embed="rId3">
            <a:alphaModFix/>
          </a:blip>
          <a:srcRect/>
          <a:stretch/>
        </p:blipFill>
        <p:spPr>
          <a:xfrm>
            <a:off x="2308374" y="1630039"/>
            <a:ext cx="7575251" cy="2452104"/>
          </a:xfrm>
          <a:prstGeom prst="rect">
            <a:avLst/>
          </a:prstGeom>
          <a:noFill/>
          <a:ln>
            <a:noFill/>
          </a:ln>
        </p:spPr>
      </p:pic>
      <p:sp>
        <p:nvSpPr>
          <p:cNvPr id="98" name="Google Shape;98;p3"/>
          <p:cNvSpPr txBox="1"/>
          <p:nvPr/>
        </p:nvSpPr>
        <p:spPr>
          <a:xfrm>
            <a:off x="1530226" y="4572000"/>
            <a:ext cx="10515600" cy="1477287"/>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AutoNum type="alphaLcParenBoth"/>
            </a:pPr>
            <a:r>
              <a:rPr lang="en-US" sz="3000" b="0" i="0" u="none" strike="noStrike" cap="none" dirty="0">
                <a:solidFill>
                  <a:schemeClr val="dk1"/>
                </a:solidFill>
                <a:latin typeface="Calibri"/>
                <a:ea typeface="Calibri"/>
                <a:cs typeface="Calibri"/>
                <a:sym typeface="Calibri"/>
              </a:rPr>
              <a:t>Black points are line segment intersection points </a:t>
            </a:r>
          </a:p>
          <a:p>
            <a:pPr marR="0" lvl="0" algn="l" rtl="0">
              <a:spcBef>
                <a:spcPts val="0"/>
              </a:spcBef>
              <a:spcAft>
                <a:spcPts val="0"/>
              </a:spcAft>
            </a:pPr>
            <a:r>
              <a:rPr lang="en-US" sz="3000" dirty="0">
                <a:solidFill>
                  <a:schemeClr val="dk1"/>
                </a:solidFill>
                <a:latin typeface="Calibri"/>
                <a:ea typeface="Calibri"/>
                <a:cs typeface="Calibri"/>
                <a:sym typeface="Calibri"/>
              </a:rPr>
              <a:t>(b) Blue and Red points are the vertices inside another polygon</a:t>
            </a:r>
            <a:endParaRPr sz="3000" dirty="0"/>
          </a:p>
          <a:p>
            <a:pPr marL="0" marR="0" lvl="0" indent="0" algn="l" rtl="0">
              <a:spcBef>
                <a:spcPts val="0"/>
              </a:spcBef>
              <a:spcAft>
                <a:spcPts val="0"/>
              </a:spcAft>
              <a:buNone/>
            </a:pPr>
            <a:r>
              <a:rPr lang="en-US" sz="3000" dirty="0">
                <a:solidFill>
                  <a:schemeClr val="dk1"/>
                </a:solidFill>
                <a:latin typeface="Calibri"/>
                <a:ea typeface="Calibri"/>
                <a:cs typeface="Calibri"/>
                <a:sym typeface="Calibri"/>
              </a:rPr>
              <a:t>(c) Output polygon</a:t>
            </a:r>
            <a:r>
              <a:rPr lang="en-US" sz="1800" dirty="0">
                <a:solidFill>
                  <a:schemeClr val="dk1"/>
                </a:solidFill>
                <a:latin typeface="Calibri"/>
                <a:ea typeface="Calibri"/>
                <a:cs typeface="Calibri"/>
                <a:sym typeface="Calibri"/>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6c80e6dd19_0_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25" name="Google Shape;125;g6c80e6dd19_0_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pic>
        <p:nvPicPr>
          <p:cNvPr id="126" name="Google Shape;126;g6c80e6dd19_0_26"/>
          <p:cNvPicPr preferRelativeResize="0"/>
          <p:nvPr/>
        </p:nvPicPr>
        <p:blipFill>
          <a:blip r:embed="rId3">
            <a:alphaModFix/>
          </a:blip>
          <a:stretch>
            <a:fillRect/>
          </a:stretch>
        </p:blipFill>
        <p:spPr>
          <a:xfrm>
            <a:off x="1960033" y="365125"/>
            <a:ext cx="7717367" cy="5788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C2A3-EAC1-284E-961C-0384FC1A321A}"/>
              </a:ext>
            </a:extLst>
          </p:cNvPr>
          <p:cNvSpPr>
            <a:spLocks noGrp="1"/>
          </p:cNvSpPr>
          <p:nvPr>
            <p:ph type="title"/>
          </p:nvPr>
        </p:nvSpPr>
        <p:spPr/>
        <p:txBody>
          <a:bodyPr/>
          <a:lstStyle/>
          <a:p>
            <a:r>
              <a:rPr lang="en-US" dirty="0"/>
              <a:t>Filter and Refine</a:t>
            </a:r>
          </a:p>
        </p:txBody>
      </p:sp>
      <p:sp>
        <p:nvSpPr>
          <p:cNvPr id="6" name="Triangle 5">
            <a:extLst>
              <a:ext uri="{FF2B5EF4-FFF2-40B4-BE49-F238E27FC236}">
                <a16:creationId xmlns:a16="http://schemas.microsoft.com/office/drawing/2014/main" id="{5233AB7B-BB80-744D-951B-43854240CE64}"/>
              </a:ext>
            </a:extLst>
          </p:cNvPr>
          <p:cNvSpPr/>
          <p:nvPr/>
        </p:nvSpPr>
        <p:spPr>
          <a:xfrm>
            <a:off x="144860" y="3541831"/>
            <a:ext cx="590829" cy="4419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CD52A8B-6834-ED4E-9D3A-AA09B1A879BE}"/>
              </a:ext>
            </a:extLst>
          </p:cNvPr>
          <p:cNvCxnSpPr/>
          <p:nvPr/>
        </p:nvCxnSpPr>
        <p:spPr>
          <a:xfrm>
            <a:off x="4809328" y="2738513"/>
            <a:ext cx="661181" cy="179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DA34F8-671C-C84B-90F3-47985BA0ADAC}"/>
              </a:ext>
            </a:extLst>
          </p:cNvPr>
          <p:cNvCxnSpPr/>
          <p:nvPr/>
        </p:nvCxnSpPr>
        <p:spPr>
          <a:xfrm flipV="1">
            <a:off x="4833294" y="3249637"/>
            <a:ext cx="626012" cy="179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23A5B7CF-51D1-334D-BEDD-617E0A39D558}"/>
              </a:ext>
            </a:extLst>
          </p:cNvPr>
          <p:cNvGrpSpPr/>
          <p:nvPr/>
        </p:nvGrpSpPr>
        <p:grpSpPr>
          <a:xfrm>
            <a:off x="5546579" y="2615978"/>
            <a:ext cx="6482341" cy="1614638"/>
            <a:chOff x="4276579" y="2617757"/>
            <a:chExt cx="6482341" cy="1614638"/>
          </a:xfrm>
        </p:grpSpPr>
        <p:sp>
          <p:nvSpPr>
            <p:cNvPr id="4" name="Rectangle 3">
              <a:extLst>
                <a:ext uri="{FF2B5EF4-FFF2-40B4-BE49-F238E27FC236}">
                  <a16:creationId xmlns:a16="http://schemas.microsoft.com/office/drawing/2014/main" id="{508C60BA-8CE4-FB47-9250-716CD6851114}"/>
                </a:ext>
              </a:extLst>
            </p:cNvPr>
            <p:cNvSpPr/>
            <p:nvPr/>
          </p:nvSpPr>
          <p:spPr>
            <a:xfrm>
              <a:off x="4276579" y="2711548"/>
              <a:ext cx="1322363" cy="7174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Filter</a:t>
              </a:r>
            </a:p>
          </p:txBody>
        </p:sp>
        <p:cxnSp>
          <p:nvCxnSpPr>
            <p:cNvPr id="12" name="Straight Arrow Connector 11">
              <a:extLst>
                <a:ext uri="{FF2B5EF4-FFF2-40B4-BE49-F238E27FC236}">
                  <a16:creationId xmlns:a16="http://schemas.microsoft.com/office/drawing/2014/main" id="{AB91C002-C5E4-C745-84FA-8782B7385BF5}"/>
                </a:ext>
              </a:extLst>
            </p:cNvPr>
            <p:cNvCxnSpPr>
              <a:cxnSpLocks/>
            </p:cNvCxnSpPr>
            <p:nvPr/>
          </p:nvCxnSpPr>
          <p:spPr>
            <a:xfrm>
              <a:off x="4937760" y="3522198"/>
              <a:ext cx="0" cy="289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CAC00FD-6FBA-BB49-AF91-C8075A0F42A5}"/>
                </a:ext>
              </a:extLst>
            </p:cNvPr>
            <p:cNvSpPr txBox="1"/>
            <p:nvPr/>
          </p:nvSpPr>
          <p:spPr>
            <a:xfrm>
              <a:off x="4276579" y="3863063"/>
              <a:ext cx="1723298" cy="369332"/>
            </a:xfrm>
            <a:prstGeom prst="rect">
              <a:avLst/>
            </a:prstGeom>
            <a:noFill/>
          </p:spPr>
          <p:txBody>
            <a:bodyPr wrap="square" rtlCol="0">
              <a:spAutoFit/>
            </a:bodyPr>
            <a:lstStyle/>
            <a:p>
              <a:r>
                <a:rPr lang="en-US" sz="1800" dirty="0"/>
                <a:t> Discard (A,B)</a:t>
              </a:r>
            </a:p>
          </p:txBody>
        </p:sp>
        <p:cxnSp>
          <p:nvCxnSpPr>
            <p:cNvPr id="17" name="Straight Arrow Connector 16">
              <a:extLst>
                <a:ext uri="{FF2B5EF4-FFF2-40B4-BE49-F238E27FC236}">
                  <a16:creationId xmlns:a16="http://schemas.microsoft.com/office/drawing/2014/main" id="{A66E7C6B-D6D8-4949-B037-3438F5C725B6}"/>
                </a:ext>
              </a:extLst>
            </p:cNvPr>
            <p:cNvCxnSpPr>
              <a:cxnSpLocks/>
            </p:cNvCxnSpPr>
            <p:nvPr/>
          </p:nvCxnSpPr>
          <p:spPr>
            <a:xfrm>
              <a:off x="5711478" y="3051820"/>
              <a:ext cx="970676" cy="18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4AE7E5-21A3-7D48-9207-CBDC57C11734}"/>
                </a:ext>
              </a:extLst>
            </p:cNvPr>
            <p:cNvSpPr txBox="1"/>
            <p:nvPr/>
          </p:nvSpPr>
          <p:spPr>
            <a:xfrm>
              <a:off x="5716169" y="2617757"/>
              <a:ext cx="1723298" cy="923330"/>
            </a:xfrm>
            <a:prstGeom prst="rect">
              <a:avLst/>
            </a:prstGeom>
            <a:noFill/>
          </p:spPr>
          <p:txBody>
            <a:bodyPr wrap="square" rtlCol="0">
              <a:spAutoFit/>
            </a:bodyPr>
            <a:lstStyle/>
            <a:p>
              <a:endParaRPr lang="en-US" dirty="0"/>
            </a:p>
            <a:p>
              <a:endParaRPr lang="en-US" dirty="0"/>
            </a:p>
            <a:p>
              <a:r>
                <a:rPr lang="en-US" dirty="0"/>
                <a:t>Overlap</a:t>
              </a:r>
            </a:p>
          </p:txBody>
        </p:sp>
        <p:sp>
          <p:nvSpPr>
            <p:cNvPr id="21" name="Rectangle 20">
              <a:extLst>
                <a:ext uri="{FF2B5EF4-FFF2-40B4-BE49-F238E27FC236}">
                  <a16:creationId xmlns:a16="http://schemas.microsoft.com/office/drawing/2014/main" id="{EE2E43E6-FDBB-8040-9CFC-F5DD50EE9205}"/>
                </a:ext>
              </a:extLst>
            </p:cNvPr>
            <p:cNvSpPr/>
            <p:nvPr/>
          </p:nvSpPr>
          <p:spPr>
            <a:xfrm>
              <a:off x="6792349" y="2751405"/>
              <a:ext cx="1322363" cy="7174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Refine</a:t>
              </a:r>
            </a:p>
          </p:txBody>
        </p:sp>
        <p:sp>
          <p:nvSpPr>
            <p:cNvPr id="25" name="TextBox 24">
              <a:extLst>
                <a:ext uri="{FF2B5EF4-FFF2-40B4-BE49-F238E27FC236}">
                  <a16:creationId xmlns:a16="http://schemas.microsoft.com/office/drawing/2014/main" id="{4E8B8B31-DE02-1943-8FA3-C33E6EB5A6C6}"/>
                </a:ext>
              </a:extLst>
            </p:cNvPr>
            <p:cNvSpPr txBox="1"/>
            <p:nvPr/>
          </p:nvSpPr>
          <p:spPr>
            <a:xfrm>
              <a:off x="8604216" y="2965588"/>
              <a:ext cx="2154704" cy="369332"/>
            </a:xfrm>
            <a:prstGeom prst="rect">
              <a:avLst/>
            </a:prstGeom>
            <a:noFill/>
          </p:spPr>
          <p:txBody>
            <a:bodyPr wrap="square" rtlCol="0">
              <a:spAutoFit/>
            </a:bodyPr>
            <a:lstStyle/>
            <a:p>
              <a:r>
                <a:rPr lang="en-US" sz="1800" dirty="0"/>
                <a:t>Output: </a:t>
              </a:r>
            </a:p>
          </p:txBody>
        </p:sp>
        <p:cxnSp>
          <p:nvCxnSpPr>
            <p:cNvPr id="28" name="Straight Arrow Connector 27">
              <a:extLst>
                <a:ext uri="{FF2B5EF4-FFF2-40B4-BE49-F238E27FC236}">
                  <a16:creationId xmlns:a16="http://schemas.microsoft.com/office/drawing/2014/main" id="{13BA9764-6E97-9240-A7D6-D3B54E845CD5}"/>
                </a:ext>
              </a:extLst>
            </p:cNvPr>
            <p:cNvCxnSpPr>
              <a:cxnSpLocks/>
            </p:cNvCxnSpPr>
            <p:nvPr/>
          </p:nvCxnSpPr>
          <p:spPr>
            <a:xfrm>
              <a:off x="8185050" y="3110131"/>
              <a:ext cx="4478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Moon 29">
            <a:extLst>
              <a:ext uri="{FF2B5EF4-FFF2-40B4-BE49-F238E27FC236}">
                <a16:creationId xmlns:a16="http://schemas.microsoft.com/office/drawing/2014/main" id="{27DAA58A-DADF-F048-B546-92697D7F40DE}"/>
              </a:ext>
            </a:extLst>
          </p:cNvPr>
          <p:cNvSpPr/>
          <p:nvPr/>
        </p:nvSpPr>
        <p:spPr>
          <a:xfrm>
            <a:off x="212592" y="2433711"/>
            <a:ext cx="443708" cy="54288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75E7F9-3BA9-1C4A-8A41-47398B526D53}"/>
              </a:ext>
            </a:extLst>
          </p:cNvPr>
          <p:cNvSpPr/>
          <p:nvPr/>
        </p:nvSpPr>
        <p:spPr>
          <a:xfrm>
            <a:off x="1179338" y="2807676"/>
            <a:ext cx="2400891" cy="717452"/>
          </a:xfrm>
          <a:prstGeom prst="rect">
            <a:avLst/>
          </a:prstGeom>
          <a:noFill/>
          <a:ln>
            <a:solidFill>
              <a:schemeClr val="accent1">
                <a:shade val="95000"/>
                <a:satMod val="10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rPr>
              <a:t>Approximate</a:t>
            </a:r>
          </a:p>
        </p:txBody>
      </p:sp>
      <p:cxnSp>
        <p:nvCxnSpPr>
          <p:cNvPr id="33" name="Straight Arrow Connector 32">
            <a:extLst>
              <a:ext uri="{FF2B5EF4-FFF2-40B4-BE49-F238E27FC236}">
                <a16:creationId xmlns:a16="http://schemas.microsoft.com/office/drawing/2014/main" id="{4062CD00-26B3-6949-8B14-65833446AE3B}"/>
              </a:ext>
            </a:extLst>
          </p:cNvPr>
          <p:cNvCxnSpPr>
            <a:cxnSpLocks/>
          </p:cNvCxnSpPr>
          <p:nvPr/>
        </p:nvCxnSpPr>
        <p:spPr>
          <a:xfrm>
            <a:off x="576005" y="2806246"/>
            <a:ext cx="532995" cy="179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6615AB6-E120-E144-B912-1F8B9E933566}"/>
              </a:ext>
            </a:extLst>
          </p:cNvPr>
          <p:cNvCxnSpPr>
            <a:cxnSpLocks/>
          </p:cNvCxnSpPr>
          <p:nvPr/>
        </p:nvCxnSpPr>
        <p:spPr>
          <a:xfrm flipV="1">
            <a:off x="650771" y="3426761"/>
            <a:ext cx="411340" cy="154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49ABDEA-2B32-C742-B0E3-EA9BD5A8B529}"/>
              </a:ext>
            </a:extLst>
          </p:cNvPr>
          <p:cNvSpPr/>
          <p:nvPr/>
        </p:nvSpPr>
        <p:spPr>
          <a:xfrm>
            <a:off x="4097869" y="2420929"/>
            <a:ext cx="532995" cy="54288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FF89A91-47F9-0C40-8F3B-D7918A63626D}"/>
              </a:ext>
            </a:extLst>
          </p:cNvPr>
          <p:cNvSpPr/>
          <p:nvPr/>
        </p:nvSpPr>
        <p:spPr>
          <a:xfrm>
            <a:off x="4160923" y="3195714"/>
            <a:ext cx="411341" cy="441963"/>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09270BBA-7080-6F4D-8490-C10DA1D38075}"/>
              </a:ext>
            </a:extLst>
          </p:cNvPr>
          <p:cNvCxnSpPr>
            <a:cxnSpLocks/>
          </p:cNvCxnSpPr>
          <p:nvPr/>
        </p:nvCxnSpPr>
        <p:spPr>
          <a:xfrm flipV="1">
            <a:off x="3580229" y="2806246"/>
            <a:ext cx="399104" cy="157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1CE1EE2-853B-3545-98AB-095538221D80}"/>
              </a:ext>
            </a:extLst>
          </p:cNvPr>
          <p:cNvCxnSpPr>
            <a:cxnSpLocks/>
          </p:cNvCxnSpPr>
          <p:nvPr/>
        </p:nvCxnSpPr>
        <p:spPr>
          <a:xfrm>
            <a:off x="3597164" y="3285540"/>
            <a:ext cx="428294" cy="300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B6D5BFE-37C1-5940-8773-C145C09F0F5B}"/>
              </a:ext>
            </a:extLst>
          </p:cNvPr>
          <p:cNvSpPr txBox="1"/>
          <p:nvPr/>
        </p:nvSpPr>
        <p:spPr>
          <a:xfrm>
            <a:off x="3894665" y="3810006"/>
            <a:ext cx="1502633" cy="338554"/>
          </a:xfrm>
          <a:prstGeom prst="rect">
            <a:avLst/>
          </a:prstGeom>
          <a:noFill/>
        </p:spPr>
        <p:txBody>
          <a:bodyPr wrap="square" rtlCol="0">
            <a:spAutoFit/>
          </a:bodyPr>
          <a:lstStyle/>
          <a:p>
            <a:r>
              <a:rPr lang="en-US" sz="1600" dirty="0"/>
              <a:t>B Rectangle</a:t>
            </a:r>
          </a:p>
        </p:txBody>
      </p:sp>
      <p:sp>
        <p:nvSpPr>
          <p:cNvPr id="47" name="TextBox 46">
            <a:extLst>
              <a:ext uri="{FF2B5EF4-FFF2-40B4-BE49-F238E27FC236}">
                <a16:creationId xmlns:a16="http://schemas.microsoft.com/office/drawing/2014/main" id="{E3079B7C-F31E-1E4C-8294-7EF2418682A6}"/>
              </a:ext>
            </a:extLst>
          </p:cNvPr>
          <p:cNvSpPr txBox="1"/>
          <p:nvPr/>
        </p:nvSpPr>
        <p:spPr>
          <a:xfrm>
            <a:off x="212592" y="2082796"/>
            <a:ext cx="849519" cy="400110"/>
          </a:xfrm>
          <a:prstGeom prst="rect">
            <a:avLst/>
          </a:prstGeom>
          <a:noFill/>
        </p:spPr>
        <p:txBody>
          <a:bodyPr wrap="square" rtlCol="0">
            <a:spAutoFit/>
          </a:bodyPr>
          <a:lstStyle/>
          <a:p>
            <a:r>
              <a:rPr lang="en-US" sz="2000" dirty="0"/>
              <a:t>A</a:t>
            </a:r>
          </a:p>
        </p:txBody>
      </p:sp>
      <p:sp>
        <p:nvSpPr>
          <p:cNvPr id="48" name="TextBox 47">
            <a:extLst>
              <a:ext uri="{FF2B5EF4-FFF2-40B4-BE49-F238E27FC236}">
                <a16:creationId xmlns:a16="http://schemas.microsoft.com/office/drawing/2014/main" id="{A54D123B-3B09-C94A-81A4-06EF1F941005}"/>
              </a:ext>
            </a:extLst>
          </p:cNvPr>
          <p:cNvSpPr txBox="1"/>
          <p:nvPr/>
        </p:nvSpPr>
        <p:spPr>
          <a:xfrm>
            <a:off x="212595" y="3945459"/>
            <a:ext cx="849519" cy="400110"/>
          </a:xfrm>
          <a:prstGeom prst="rect">
            <a:avLst/>
          </a:prstGeom>
          <a:noFill/>
        </p:spPr>
        <p:txBody>
          <a:bodyPr wrap="square" rtlCol="0">
            <a:spAutoFit/>
          </a:bodyPr>
          <a:lstStyle/>
          <a:p>
            <a:r>
              <a:rPr lang="en-US" sz="2000" dirty="0"/>
              <a:t>B</a:t>
            </a:r>
          </a:p>
        </p:txBody>
      </p:sp>
      <p:sp>
        <p:nvSpPr>
          <p:cNvPr id="49" name="TextBox 48">
            <a:extLst>
              <a:ext uri="{FF2B5EF4-FFF2-40B4-BE49-F238E27FC236}">
                <a16:creationId xmlns:a16="http://schemas.microsoft.com/office/drawing/2014/main" id="{1471652F-84E4-4E40-9970-22A146EFE805}"/>
              </a:ext>
            </a:extLst>
          </p:cNvPr>
          <p:cNvSpPr txBox="1"/>
          <p:nvPr/>
        </p:nvSpPr>
        <p:spPr>
          <a:xfrm>
            <a:off x="3860801" y="2031999"/>
            <a:ext cx="1502633" cy="338554"/>
          </a:xfrm>
          <a:prstGeom prst="rect">
            <a:avLst/>
          </a:prstGeom>
          <a:noFill/>
        </p:spPr>
        <p:txBody>
          <a:bodyPr wrap="square" rtlCol="0">
            <a:spAutoFit/>
          </a:bodyPr>
          <a:lstStyle/>
          <a:p>
            <a:r>
              <a:rPr lang="en-US" sz="1600" dirty="0"/>
              <a:t>A Rectangle</a:t>
            </a:r>
          </a:p>
        </p:txBody>
      </p:sp>
    </p:spTree>
    <p:extLst>
      <p:ext uri="{BB962C8B-B14F-4D97-AF65-F5344CB8AC3E}">
        <p14:creationId xmlns:p14="http://schemas.microsoft.com/office/powerpoint/2010/main" val="143787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6c80e6dd19_0_132"/>
          <p:cNvSpPr txBox="1">
            <a:spLocks noGrp="1"/>
          </p:cNvSpPr>
          <p:nvPr>
            <p:ph type="title"/>
          </p:nvPr>
        </p:nvSpPr>
        <p:spPr>
          <a:xfrm>
            <a:off x="838200" y="33246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Common Minimum Bounding Rectangle</a:t>
            </a:r>
            <a:endParaRPr dirty="0"/>
          </a:p>
        </p:txBody>
      </p:sp>
      <p:pic>
        <p:nvPicPr>
          <p:cNvPr id="163" name="Google Shape;163;g6c80e6dd19_0_132" descr="A close up of a logo&#10;&#10;Description automatically generated"/>
          <p:cNvPicPr preferRelativeResize="0">
            <a:picLocks noGrp="1"/>
          </p:cNvPicPr>
          <p:nvPr>
            <p:ph type="body" idx="1"/>
          </p:nvPr>
        </p:nvPicPr>
        <p:blipFill rotWithShape="1">
          <a:blip r:embed="rId3">
            <a:alphaModFix/>
          </a:blip>
          <a:srcRect/>
          <a:stretch/>
        </p:blipFill>
        <p:spPr>
          <a:xfrm>
            <a:off x="838200" y="2112775"/>
            <a:ext cx="6922200" cy="3048600"/>
          </a:xfrm>
          <a:prstGeom prst="rect">
            <a:avLst/>
          </a:prstGeom>
          <a:noFill/>
          <a:ln>
            <a:noFill/>
          </a:ln>
        </p:spPr>
      </p:pic>
      <p:sp>
        <p:nvSpPr>
          <p:cNvPr id="164" name="Google Shape;164;g6c80e6dd19_0_132"/>
          <p:cNvSpPr txBox="1"/>
          <p:nvPr/>
        </p:nvSpPr>
        <p:spPr>
          <a:xfrm>
            <a:off x="8062150" y="1882075"/>
            <a:ext cx="3955800" cy="246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Red rectangle is CMBR</a:t>
            </a:r>
            <a:endParaRPr sz="2400"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Large CMBR is a problem</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PolySketch: Hierarchy of tiling </a:t>
            </a:r>
            <a:endParaRPr dirty="0"/>
          </a:p>
        </p:txBody>
      </p:sp>
      <p:pic>
        <p:nvPicPr>
          <p:cNvPr id="190" name="Google Shape;190;p5" descr="A picture containing object, antenna&#10;&#10;Description automatically generated"/>
          <p:cNvPicPr preferRelativeResize="0">
            <a:picLocks noGrp="1"/>
          </p:cNvPicPr>
          <p:nvPr>
            <p:ph type="body" idx="1"/>
          </p:nvPr>
        </p:nvPicPr>
        <p:blipFill rotWithShape="1">
          <a:blip r:embed="rId3">
            <a:alphaModFix/>
          </a:blip>
          <a:srcRect/>
          <a:stretch/>
        </p:blipFill>
        <p:spPr>
          <a:xfrm>
            <a:off x="838200" y="1690688"/>
            <a:ext cx="4101300" cy="4071423"/>
          </a:xfrm>
          <a:prstGeom prst="rect">
            <a:avLst/>
          </a:prstGeom>
          <a:noFill/>
          <a:ln>
            <a:noFill/>
          </a:ln>
        </p:spPr>
      </p:pic>
      <p:sp>
        <p:nvSpPr>
          <p:cNvPr id="191" name="Google Shape;191;p5"/>
          <p:cNvSpPr txBox="1"/>
          <p:nvPr/>
        </p:nvSpPr>
        <p:spPr>
          <a:xfrm>
            <a:off x="5869325" y="1934775"/>
            <a:ext cx="51810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Sketch of polygon or polyline</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Recursive tiling of boundary</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lvl="0"/>
            <a:r>
              <a:rPr lang="en-US" sz="2400" dirty="0">
                <a:solidFill>
                  <a:schemeClr val="dk1"/>
                </a:solidFill>
                <a:ea typeface="Calibri"/>
                <a:cs typeface="Calibri"/>
                <a:sym typeface="Calibri"/>
              </a:rPr>
              <a:t>Tile size: how many line segments inside one tile</a:t>
            </a:r>
          </a:p>
        </p:txBody>
      </p:sp>
      <p:sp>
        <p:nvSpPr>
          <p:cNvPr id="192" name="Google Shape;192;p5"/>
          <p:cNvSpPr txBox="1"/>
          <p:nvPr/>
        </p:nvSpPr>
        <p:spPr>
          <a:xfrm>
            <a:off x="762000" y="5869075"/>
            <a:ext cx="8126700" cy="5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latin typeface="Calibri"/>
                <a:ea typeface="Calibri"/>
                <a:cs typeface="Calibri"/>
                <a:sym typeface="Calibri"/>
              </a:rPr>
              <a:t>Figure: PolySketch with three different tile sizes.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6F69-1F77-4A15-B56D-299B7D9F0B60}"/>
              </a:ext>
            </a:extLst>
          </p:cNvPr>
          <p:cNvSpPr>
            <a:spLocks noGrp="1"/>
          </p:cNvSpPr>
          <p:nvPr>
            <p:ph type="title"/>
          </p:nvPr>
        </p:nvSpPr>
        <p:spPr/>
        <p:txBody>
          <a:bodyPr/>
          <a:lstStyle/>
          <a:p>
            <a:r>
              <a:rPr lang="en-US" dirty="0"/>
              <a:t>CMBR and </a:t>
            </a:r>
            <a:r>
              <a:rPr lang="en-US" dirty="0" err="1"/>
              <a:t>PolySketch</a:t>
            </a:r>
            <a:endParaRPr lang="en-US" dirty="0"/>
          </a:p>
        </p:txBody>
      </p:sp>
      <p:pic>
        <p:nvPicPr>
          <p:cNvPr id="5" name="Content Placeholder 4" descr="Chart&#10;&#10;Description automatically generated">
            <a:extLst>
              <a:ext uri="{FF2B5EF4-FFF2-40B4-BE49-F238E27FC236}">
                <a16:creationId xmlns:a16="http://schemas.microsoft.com/office/drawing/2014/main" id="{0DBCE911-C495-4FA0-803A-9C943CCA02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2354" y="2223247"/>
            <a:ext cx="4715069" cy="3820443"/>
          </a:xfrm>
        </p:spPr>
      </p:pic>
      <p:pic>
        <p:nvPicPr>
          <p:cNvPr id="6" name="Content Placeholder 4" descr="Chart&#10;&#10;Description automatically generated">
            <a:extLst>
              <a:ext uri="{FF2B5EF4-FFF2-40B4-BE49-F238E27FC236}">
                <a16:creationId xmlns:a16="http://schemas.microsoft.com/office/drawing/2014/main" id="{943C8722-2049-4620-B7AE-0B5D2C20F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69" y="2223247"/>
            <a:ext cx="5019378" cy="3821505"/>
          </a:xfrm>
          <a:prstGeom prst="rect">
            <a:avLst/>
          </a:prstGeom>
        </p:spPr>
      </p:pic>
    </p:spTree>
    <p:extLst>
      <p:ext uri="{BB962C8B-B14F-4D97-AF65-F5344CB8AC3E}">
        <p14:creationId xmlns:p14="http://schemas.microsoft.com/office/powerpoint/2010/main" val="4266783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879</Words>
  <Application>Microsoft Macintosh PowerPoint</Application>
  <PresentationFormat>Widescreen</PresentationFormat>
  <Paragraphs>104</Paragraphs>
  <Slides>29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Efficient Filters for Geometric Intersection Computations using GPU</vt:lpstr>
      <vt:lpstr>Overview</vt:lpstr>
      <vt:lpstr>Basics: Intersection and Point-in-Polygon</vt:lpstr>
      <vt:lpstr>Polygon Intersection</vt:lpstr>
      <vt:lpstr>PowerPoint Presentation</vt:lpstr>
      <vt:lpstr>Filter and Refine</vt:lpstr>
      <vt:lpstr>Common Minimum Bounding Rectangle</vt:lpstr>
      <vt:lpstr>PolySketch: Hierarchy of tiling </vt:lpstr>
      <vt:lpstr>CMBR and PolySketch</vt:lpstr>
      <vt:lpstr>CMBR and PolySketch</vt:lpstr>
      <vt:lpstr>PolySketch-based CMBR Filter (PSCMBR)</vt:lpstr>
      <vt:lpstr>PolySketch-based CMBR Filter (PSCMBR)</vt:lpstr>
      <vt:lpstr>GPU vs CPU</vt:lpstr>
      <vt:lpstr>Challenges of using GPU</vt:lpstr>
      <vt:lpstr>PowerPoint Presentation</vt:lpstr>
      <vt:lpstr>PNP Filters</vt:lpstr>
      <vt:lpstr>PolySketch-based PNP Filter</vt:lpstr>
      <vt:lpstr>PolySketch-based PNP Filter</vt:lpstr>
      <vt:lpstr>PowerPoint Presentation</vt:lpstr>
      <vt:lpstr>Workload Reduction</vt:lpstr>
      <vt:lpstr>Data sets</vt:lpstr>
      <vt:lpstr>PSCMBR &amp; PolySketch &amp; CMBR effect on the LSI function for Water Dataset</vt:lpstr>
      <vt:lpstr>Performance using different tile-size for Water Dataset</vt:lpstr>
      <vt:lpstr>Performance using PolySketch-based PNP filter</vt:lpstr>
      <vt:lpstr>Performance using PNP filters</vt:lpstr>
      <vt:lpstr>Performance of New System</vt:lpstr>
      <vt:lpstr>Related Work</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Filters for Geometric Intersection Computations using GPU</dc:title>
  <dc:creator>Yiming Liu</dc:creator>
  <cp:lastModifiedBy>Puri, Satish</cp:lastModifiedBy>
  <cp:revision>45</cp:revision>
  <dcterms:created xsi:type="dcterms:W3CDTF">2020-10-13T20:38:57Z</dcterms:created>
  <dcterms:modified xsi:type="dcterms:W3CDTF">2021-04-03T21:01:19Z</dcterms:modified>
</cp:coreProperties>
</file>