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jorYY7xLR06v+3jZZrtrmUzLsj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B2E09F-3C76-4956-A6C7-DE98F071C83E}">
  <a:tblStyle styleId="{4DB2E09F-3C76-4956-A6C7-DE98F071C8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1"/>
  </p:normalViewPr>
  <p:slideViewPr>
    <p:cSldViewPr snapToGrid="0" snapToObjects="1">
      <p:cViewPr varScale="1">
        <p:scale>
          <a:sx n="90" d="100"/>
          <a:sy n="90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c80e6dd1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c80e6dd1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c80e6dd19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6c80e6dd19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c80e6dd19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6c80e6dd19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c80e6dd19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c80e6dd19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c80e6dd19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6c80e6dd19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c80e6dd19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6c80e6dd19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6c80e6dd19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6c80e6dd19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6c80e6dd19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6c80e6dd19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c80e6dd19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6c80e6dd19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c80e6dd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c80e6dd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c80e6dd1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c80e6dd1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Large polygon: Williston Lake in Canada.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over a million vertices and 10 MB in size.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c80e6dd1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c80e6dd1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c80e6dd1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c80e6dd1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c80e6dd19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c80e6dd19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c80e6dd19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c80e6dd19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isotherm are blue lines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821094"/>
            <a:ext cx="9144000" cy="3228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/>
              <a:t>Hierarchical Filter and Reﬁnement System over Large Polygonal Datasets on CPU-GPU</a:t>
            </a:r>
            <a:br>
              <a:rPr lang="en-US" sz="5400"/>
            </a:br>
            <a:endParaRPr sz="540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3860275"/>
            <a:ext cx="9612300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200" b="1" u="sng" dirty="0"/>
              <a:t>Satish Puri (Presenter)</a:t>
            </a:r>
            <a:endParaRPr sz="3200" b="1" u="sng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dirty="0"/>
              <a:t>                                          </a:t>
            </a:r>
            <a:r>
              <a:rPr lang="en-US" sz="3000" b="1" dirty="0" err="1"/>
              <a:t>Yiming</a:t>
            </a:r>
            <a:r>
              <a:rPr lang="en-US" sz="3000" b="1" dirty="0"/>
              <a:t> Liu and </a:t>
            </a:r>
            <a:r>
              <a:rPr lang="en-US" sz="3000" b="1" dirty="0" err="1"/>
              <a:t>Jie</a:t>
            </a:r>
            <a:r>
              <a:rPr lang="en-US" sz="3000" b="1" dirty="0"/>
              <a:t> Yang </a:t>
            </a:r>
            <a:endParaRPr sz="300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000" b="1" dirty="0"/>
              <a:t>              </a:t>
            </a:r>
            <a:endParaRPr sz="300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000" b="1" dirty="0"/>
              <a:t>                              </a:t>
            </a:r>
            <a:r>
              <a:rPr lang="en-US" sz="3600" b="1" dirty="0"/>
              <a:t>   Marquette University</a:t>
            </a:r>
            <a:endParaRPr sz="360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000" b="1" dirty="0"/>
              <a:t>                                Milwaukee, Wisconsin, USA</a:t>
            </a:r>
            <a:endParaRPr sz="300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300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3000" b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c80e6dd19_0_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6c80e6dd19_0_6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7" name="Google Shape;157;g6c80e6dd19_0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471488"/>
            <a:ext cx="9829800" cy="5529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c80e6dd19_0_1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Common Minimum Bounding Rectangle</a:t>
            </a:r>
            <a:endParaRPr/>
          </a:p>
        </p:txBody>
      </p:sp>
      <p:pic>
        <p:nvPicPr>
          <p:cNvPr id="163" name="Google Shape;163;g6c80e6dd19_0_132" descr="A close up of a logo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112775"/>
            <a:ext cx="6922200" cy="304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6c80e6dd19_0_132"/>
          <p:cNvSpPr txBox="1"/>
          <p:nvPr/>
        </p:nvSpPr>
        <p:spPr>
          <a:xfrm>
            <a:off x="8062150" y="1882075"/>
            <a:ext cx="3955800" cy="24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 rectangle is  CMBR [2].</a:t>
            </a: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CMBR is a problem.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c80e6dd19_0_11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Filter and Refine phases</a:t>
            </a:r>
            <a:endParaRPr/>
          </a:p>
        </p:txBody>
      </p:sp>
      <p:pic>
        <p:nvPicPr>
          <p:cNvPr id="170" name="Google Shape;170;g6c80e6dd19_0_112" descr="A picture containing gam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2049660"/>
            <a:ext cx="2404200" cy="13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6c80e6dd19_0_112" descr="A picture containing game, tab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04318" y="2049660"/>
            <a:ext cx="2400508" cy="138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6c80e6dd19_0_112" descr="A close up of a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3093" y="2026798"/>
            <a:ext cx="2396698" cy="162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6c80e6dd19_0_112" descr="A close up of a 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55379" y="2032259"/>
            <a:ext cx="2457663" cy="1943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6c80e6dd19_0_112" descr="A picture containing game, tabl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13042" y="2163969"/>
            <a:ext cx="2423370" cy="134885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6c80e6dd19_0_112"/>
          <p:cNvSpPr txBox="1"/>
          <p:nvPr/>
        </p:nvSpPr>
        <p:spPr>
          <a:xfrm>
            <a:off x="838200" y="4381186"/>
            <a:ext cx="1091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Refine</a:t>
            </a:r>
            <a:endParaRPr sz="2400"/>
          </a:p>
        </p:txBody>
      </p:sp>
      <p:sp>
        <p:nvSpPr>
          <p:cNvPr id="176" name="Google Shape;176;g6c80e6dd19_0_112"/>
          <p:cNvSpPr txBox="1"/>
          <p:nvPr/>
        </p:nvSpPr>
        <p:spPr>
          <a:xfrm>
            <a:off x="2950028" y="4381186"/>
            <a:ext cx="1091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Refine</a:t>
            </a:r>
            <a:endParaRPr sz="2400"/>
          </a:p>
        </p:txBody>
      </p:sp>
      <p:sp>
        <p:nvSpPr>
          <p:cNvPr id="177" name="Google Shape;177;g6c80e6dd19_0_112"/>
          <p:cNvSpPr txBox="1"/>
          <p:nvPr/>
        </p:nvSpPr>
        <p:spPr>
          <a:xfrm>
            <a:off x="5550159" y="4381186"/>
            <a:ext cx="1091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Refine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6c80e6dd19_0_112"/>
          <p:cNvSpPr txBox="1"/>
          <p:nvPr/>
        </p:nvSpPr>
        <p:spPr>
          <a:xfrm>
            <a:off x="7938375" y="4381175"/>
            <a:ext cx="177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Ignore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Filtered Out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6c80e6dd19_0_112"/>
          <p:cNvSpPr txBox="1"/>
          <p:nvPr/>
        </p:nvSpPr>
        <p:spPr>
          <a:xfrm>
            <a:off x="10542037" y="4372456"/>
            <a:ext cx="1091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Refine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g6c80e6dd19_0_112"/>
          <p:cNvCxnSpPr/>
          <p:nvPr/>
        </p:nvCxnSpPr>
        <p:spPr>
          <a:xfrm>
            <a:off x="1202159" y="3975527"/>
            <a:ext cx="0" cy="396900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1" name="Google Shape;181;g6c80e6dd19_0_112"/>
          <p:cNvCxnSpPr/>
          <p:nvPr/>
        </p:nvCxnSpPr>
        <p:spPr>
          <a:xfrm>
            <a:off x="3313987" y="4019167"/>
            <a:ext cx="0" cy="396900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2" name="Google Shape;182;g6c80e6dd19_0_112"/>
          <p:cNvCxnSpPr/>
          <p:nvPr/>
        </p:nvCxnSpPr>
        <p:spPr>
          <a:xfrm>
            <a:off x="5926559" y="4025485"/>
            <a:ext cx="0" cy="396900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3" name="Google Shape;183;g6c80e6dd19_0_112"/>
          <p:cNvCxnSpPr/>
          <p:nvPr/>
        </p:nvCxnSpPr>
        <p:spPr>
          <a:xfrm>
            <a:off x="8333857" y="4009836"/>
            <a:ext cx="0" cy="396900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4" name="Google Shape;184;g6c80e6dd19_0_112"/>
          <p:cNvCxnSpPr/>
          <p:nvPr/>
        </p:nvCxnSpPr>
        <p:spPr>
          <a:xfrm>
            <a:off x="10935678" y="4034815"/>
            <a:ext cx="0" cy="396900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PolySketch: Hierarchy of tiling </a:t>
            </a:r>
            <a:endParaRPr/>
          </a:p>
        </p:txBody>
      </p:sp>
      <p:pic>
        <p:nvPicPr>
          <p:cNvPr id="190" name="Google Shape;190;p5" descr="A picture containing object, antenna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690688"/>
            <a:ext cx="4101300" cy="4071423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5"/>
          <p:cNvSpPr txBox="1"/>
          <p:nvPr/>
        </p:nvSpPr>
        <p:spPr>
          <a:xfrm>
            <a:off x="5869325" y="1934775"/>
            <a:ext cx="5181000" cy="20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Sketch of polygon or polyline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tiling of boundary only.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Space-Time tradeoff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 txBox="1"/>
          <p:nvPr/>
        </p:nvSpPr>
        <p:spPr>
          <a:xfrm>
            <a:off x="762000" y="5869075"/>
            <a:ext cx="81267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Figure: PolySketch with three different tile sizes.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c80e6dd19_0_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Rectangle overlap</a:t>
            </a:r>
            <a:endParaRPr/>
          </a:p>
        </p:txBody>
      </p:sp>
      <p:sp>
        <p:nvSpPr>
          <p:cNvPr id="198" name="Google Shape;198;g6c80e6dd19_0_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 = River (black)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B = Kite (red)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 = Square (red)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/>
              <a:t>Observation</a:t>
            </a:r>
            <a:endParaRPr u="sng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A.rectangle overlaps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with B and C rectangle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9" name="Google Shape;199;g6c80e6dd19_0_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2450" y="1538288"/>
            <a:ext cx="3467100" cy="378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6c80e6dd19_0_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River.MBR overlaps with Kite.MBR</a:t>
            </a:r>
            <a:endParaRPr/>
          </a:p>
        </p:txBody>
      </p:sp>
      <p:sp>
        <p:nvSpPr>
          <p:cNvPr id="205" name="Google Shape;205;g6c80e6dd19_0_7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River (black)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Kite (red)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6" name="Google Shape;206;g6c80e6dd19_0_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6738" y="1543050"/>
            <a:ext cx="3438525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c80e6dd19_0_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No rectangle overlaps</a:t>
            </a:r>
            <a:endParaRPr sz="3600"/>
          </a:p>
        </p:txBody>
      </p:sp>
      <p:sp>
        <p:nvSpPr>
          <p:cNvPr id="212" name="Google Shape;212;g6c80e6dd19_0_8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3" name="Google Shape;213;g6c80e6dd19_0_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1975" y="1538288"/>
            <a:ext cx="3448050" cy="3781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6c80e6dd19_0_82"/>
          <p:cNvSpPr txBox="1"/>
          <p:nvPr/>
        </p:nvSpPr>
        <p:spPr>
          <a:xfrm>
            <a:off x="2515550" y="5438600"/>
            <a:ext cx="56325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Increases Filter Efficiency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"/>
          <p:cNvSpPr txBox="1">
            <a:spLocks noGrp="1"/>
          </p:cNvSpPr>
          <p:nvPr>
            <p:ph type="title"/>
          </p:nvPr>
        </p:nvSpPr>
        <p:spPr>
          <a:xfrm>
            <a:off x="838200" y="438539"/>
            <a:ext cx="10515600" cy="1026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0"/>
              <a:buFont typeface="Calibri"/>
              <a:buNone/>
            </a:pPr>
            <a:r>
              <a:rPr lang="en-US" sz="4410"/>
              <a:t>Polygon intersection using PolySketch</a:t>
            </a:r>
            <a:br>
              <a:rPr lang="en-US" sz="2520">
                <a:latin typeface="Calibri"/>
                <a:ea typeface="Calibri"/>
                <a:cs typeface="Calibri"/>
                <a:sym typeface="Calibri"/>
              </a:rPr>
            </a:br>
            <a:endParaRPr sz="252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6" descr="A picture containing map, photo, different, colored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64850" y="1502808"/>
            <a:ext cx="7062300" cy="36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6"/>
          <p:cNvSpPr txBox="1"/>
          <p:nvPr/>
        </p:nvSpPr>
        <p:spPr>
          <a:xfrm>
            <a:off x="2564850" y="5165000"/>
            <a:ext cx="7338300" cy="1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PolySketch size is set as 5 line segments.</a:t>
            </a: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P1 has five tiles.</a:t>
            </a: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Q1 has five tiles.</a:t>
            </a: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"/>
          <p:cNvSpPr txBox="1">
            <a:spLocks noGrp="1"/>
          </p:cNvSpPr>
          <p:nvPr>
            <p:ph type="title"/>
          </p:nvPr>
        </p:nvSpPr>
        <p:spPr>
          <a:xfrm>
            <a:off x="838200" y="438539"/>
            <a:ext cx="10515600" cy="1026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0"/>
              <a:buFont typeface="Calibri"/>
              <a:buNone/>
            </a:pPr>
            <a:r>
              <a:rPr lang="en-US" sz="4410"/>
              <a:t>Polygon intersection using PolySketch</a:t>
            </a:r>
            <a:br>
              <a:rPr lang="en-US" sz="2520">
                <a:latin typeface="Calibri"/>
                <a:ea typeface="Calibri"/>
                <a:cs typeface="Calibri"/>
                <a:sym typeface="Calibri"/>
              </a:rPr>
            </a:br>
            <a:endParaRPr sz="252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7"/>
          <p:cNvSpPr txBox="1"/>
          <p:nvPr/>
        </p:nvSpPr>
        <p:spPr>
          <a:xfrm>
            <a:off x="7268400" y="5698500"/>
            <a:ext cx="4923600" cy="8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four tile overlap pairs.</a:t>
            </a:r>
            <a:endParaRPr sz="2400"/>
          </a:p>
        </p:txBody>
      </p:sp>
      <p:pic>
        <p:nvPicPr>
          <p:cNvPr id="228" name="Google Shape;228;p7" descr="A picture containing photo, showing, skiing, differen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985826" y="2782003"/>
            <a:ext cx="5066700" cy="25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7" descr="A picture containing map, photo, different, colored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20050" y="2751102"/>
            <a:ext cx="5066700" cy="26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7"/>
          <p:cNvSpPr/>
          <p:nvPr/>
        </p:nvSpPr>
        <p:spPr>
          <a:xfrm>
            <a:off x="5434578" y="3708750"/>
            <a:ext cx="1424100" cy="529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7"/>
          <p:cNvSpPr txBox="1"/>
          <p:nvPr/>
        </p:nvSpPr>
        <p:spPr>
          <a:xfrm>
            <a:off x="5610800" y="3232150"/>
            <a:ext cx="11181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Filter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c80e6dd19_0_8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Motivation</a:t>
            </a:r>
            <a:endParaRPr/>
          </a:p>
        </p:txBody>
      </p:sp>
      <p:sp>
        <p:nvSpPr>
          <p:cNvPr id="237" name="Google Shape;237;g6c80e6dd19_0_8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Balancing Filter and Refine workloads</a:t>
            </a:r>
            <a:endParaRPr/>
          </a:p>
        </p:txBody>
      </p:sp>
      <p:graphicFrame>
        <p:nvGraphicFramePr>
          <p:cNvPr id="238" name="Google Shape;238;g6c80e6dd19_0_88"/>
          <p:cNvGraphicFramePr/>
          <p:nvPr/>
        </p:nvGraphicFramePr>
        <p:xfrm>
          <a:off x="952500" y="2743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{4DB2E09F-3C76-4956-A6C7-DE98F071C83E}</a:tableStyleId>
              </a:tblPr>
              <a:tblGrid>
                <a:gridCol w="402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1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Filter Refine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Hierarchical Filter and Refine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Filter =       1 sec</a:t>
                      </a:r>
                      <a:endParaRPr sz="24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Refine =   10 sec</a:t>
                      </a:r>
                      <a:endParaRPr sz="24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Total time = 11 sec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Filter 1 = 1 sec</a:t>
                      </a:r>
                      <a:endParaRPr sz="24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Filter 2 = 2 sec</a:t>
                      </a:r>
                      <a:endParaRPr sz="24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Refine =  3 sec</a:t>
                      </a:r>
                      <a:endParaRPr sz="24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Total time = 6 sec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Suitable to CPU</a:t>
                      </a:r>
                      <a:endParaRPr sz="24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Efficient O(n log n) algo.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Suitable to GPU </a:t>
                      </a:r>
                      <a:endParaRPr sz="24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Robust Plane sweep implementation </a:t>
                      </a:r>
                      <a:endParaRPr sz="24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not available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Application:       Geographic Information System (GIS)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                    Spatial Database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New Ideas: Sketch of  geometry by tiling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                    Filter based on PolySketch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                    Use a collection of filters (not just one)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Experimental results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 hierarchy of Filters</a:t>
            </a:r>
            <a:endParaRPr/>
          </a:p>
        </p:txBody>
      </p:sp>
      <p:sp>
        <p:nvSpPr>
          <p:cNvPr id="244" name="Google Shape;244;p9"/>
          <p:cNvSpPr txBox="1"/>
          <p:nvPr/>
        </p:nvSpPr>
        <p:spPr>
          <a:xfrm>
            <a:off x="1324475" y="2040600"/>
            <a:ext cx="10029300" cy="4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AutoNum type="arabicParenR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R-Tree Filter (like B-Tree but for rectangles)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AutoNum type="arabicParenR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Common Rectangle Filter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AutoNum type="arabicParenR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PolySketch Filter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AutoNum type="arabicParenR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Point-in-Polygon Filter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c80e6dd19_0_10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Compiler directives for implementation</a:t>
            </a:r>
            <a:endParaRPr/>
          </a:p>
        </p:txBody>
      </p:sp>
      <p:sp>
        <p:nvSpPr>
          <p:cNvPr id="250" name="Google Shape;250;g6c80e6dd19_0_10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CPU - OpenMP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GPU - OpenACC (PGI Compiler)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Faster learning and development time compared to CUDA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Code easier to maintain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Previous work in this area is CUDA based.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2" descr="A screenshot of tex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82327" y="191540"/>
            <a:ext cx="4997984" cy="6474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"/>
          <p:cNvSpPr txBox="1">
            <a:spLocks noGrp="1"/>
          </p:cNvSpPr>
          <p:nvPr>
            <p:ph type="title"/>
          </p:nvPr>
        </p:nvSpPr>
        <p:spPr>
          <a:xfrm>
            <a:off x="838200" y="160504"/>
            <a:ext cx="10515600" cy="78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Block diagram of algorithm</a:t>
            </a:r>
            <a:endParaRPr/>
          </a:p>
        </p:txBody>
      </p:sp>
      <p:pic>
        <p:nvPicPr>
          <p:cNvPr id="261" name="Google Shape;261;p13" descr="A screenshot of a cell phon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26972" y="1181705"/>
            <a:ext cx="4777274" cy="5515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4" descr="A picture containing text, map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6896" y="986568"/>
            <a:ext cx="5041511" cy="488486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4"/>
          <p:cNvSpPr txBox="1"/>
          <p:nvPr/>
        </p:nvSpPr>
        <p:spPr>
          <a:xfrm>
            <a:off x="5847825" y="1026375"/>
            <a:ext cx="6170100" cy="39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 cases: </a:t>
            </a: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(a) Two polygons have line segment intersections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(b), (c) Two polygons touch each other</a:t>
            </a: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(d) Two polygons’ MBRs overlap but there is no actual intersection points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(e) One polygon is inside another polygon but there is no line segment intersection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(f) The smaller polygon is not inside another polygon but the smaller MBR is inside another MBR</a:t>
            </a: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00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Data sets</a:t>
            </a:r>
            <a:endParaRPr/>
          </a:p>
        </p:txBody>
      </p:sp>
      <p:pic>
        <p:nvPicPr>
          <p:cNvPr id="273" name="Google Shape;273;p16" descr="A screenshot of a cell phon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293823"/>
            <a:ext cx="7518000" cy="21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6"/>
          <p:cNvSpPr txBox="1"/>
          <p:nvPr/>
        </p:nvSpPr>
        <p:spPr>
          <a:xfrm>
            <a:off x="990600" y="3810800"/>
            <a:ext cx="105156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Running time without filters</a:t>
            </a:r>
            <a:endParaRPr sz="2400"/>
          </a:p>
        </p:txBody>
      </p:sp>
      <p:pic>
        <p:nvPicPr>
          <p:cNvPr id="275" name="Google Shape;275;p16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522" y="4278028"/>
            <a:ext cx="6072150" cy="243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Workload Reduction</a:t>
            </a:r>
            <a:endParaRPr/>
          </a:p>
        </p:txBody>
      </p:sp>
      <p:sp>
        <p:nvSpPr>
          <p:cNvPr id="281" name="Google Shape;28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Task two polygons  P and Q from each layer. 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P has </a:t>
            </a:r>
            <a:r>
              <a:rPr lang="en-US" b="1"/>
              <a:t>m</a:t>
            </a:r>
            <a:r>
              <a:rPr lang="en-US"/>
              <a:t> and Q has </a:t>
            </a:r>
            <a:r>
              <a:rPr lang="en-US" b="1"/>
              <a:t>n</a:t>
            </a:r>
            <a:r>
              <a:rPr lang="en-US"/>
              <a:t> line segments.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Workload = </a:t>
            </a:r>
            <a:r>
              <a:rPr lang="en-US" b="1"/>
              <a:t>m</a:t>
            </a:r>
            <a:r>
              <a:rPr lang="en-US"/>
              <a:t>∗</a:t>
            </a:r>
            <a:r>
              <a:rPr lang="en-US" b="1"/>
              <a:t>n</a:t>
            </a:r>
            <a:r>
              <a:rPr lang="en-US"/>
              <a:t> for each task.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Total workload = summation of workload for each task</a:t>
            </a:r>
            <a:endParaRPr/>
          </a:p>
          <a:p>
            <a:pPr marL="2286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Reduction due to filter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86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The workload in LSI after using </a:t>
            </a: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CMBR and PolySketch Filter</a:t>
            </a:r>
            <a:endParaRPr/>
          </a:p>
        </p:txBody>
      </p:sp>
      <p:pic>
        <p:nvPicPr>
          <p:cNvPr id="287" name="Google Shape;287;p18" descr="A screenshot of a cell phon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26213" y="1898657"/>
            <a:ext cx="7739574" cy="4594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PolySketch &amp; CMBR effect on the LSI function for </a:t>
            </a: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                               Water Dataset</a:t>
            </a:r>
            <a:endParaRPr/>
          </a:p>
        </p:txBody>
      </p:sp>
      <p:pic>
        <p:nvPicPr>
          <p:cNvPr id="293" name="Google Shape;293;p19" descr="A screenshot of a cell phon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4850" y="2194250"/>
            <a:ext cx="10830000" cy="359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Performance using different tile-size for Water Dataset</a:t>
            </a:r>
            <a:endParaRPr/>
          </a:p>
        </p:txBody>
      </p:sp>
      <p:pic>
        <p:nvPicPr>
          <p:cNvPr id="299" name="Google Shape;299;p21" descr="A screenshot of a cell phone screen with tex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936580"/>
            <a:ext cx="6466200" cy="23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1"/>
          <p:cNvSpPr txBox="1"/>
          <p:nvPr/>
        </p:nvSpPr>
        <p:spPr>
          <a:xfrm>
            <a:off x="838200" y="4437975"/>
            <a:ext cx="7116600" cy="18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either use the same tile-size for both polygons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different tile-size based on the size of the polygon.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Tuning is required to get the best performance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Polygon Intersection</a:t>
            </a:r>
            <a:endParaRPr/>
          </a:p>
        </p:txBody>
      </p:sp>
      <p:pic>
        <p:nvPicPr>
          <p:cNvPr id="97" name="Google Shape;97;p3" descr="A close up of a map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08374" y="1630039"/>
            <a:ext cx="7575251" cy="245210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 txBox="1"/>
          <p:nvPr/>
        </p:nvSpPr>
        <p:spPr>
          <a:xfrm>
            <a:off x="1530226" y="4572000"/>
            <a:ext cx="10515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(a) Black points are line segment intersection points (LSI)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(b) Blue and Red points are the vertices inside another polygon</a:t>
            </a:r>
            <a:endParaRPr sz="3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(c) Output polygon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Execution time breakdown details for Water Dataset</a:t>
            </a:r>
            <a:endParaRPr/>
          </a:p>
        </p:txBody>
      </p:sp>
      <p:pic>
        <p:nvPicPr>
          <p:cNvPr id="306" name="Google Shape;306;p24" descr="A screenshot of a cell phon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67549" y="2330464"/>
            <a:ext cx="7856901" cy="3341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Related Work</a:t>
            </a:r>
            <a:endParaRPr/>
          </a:p>
        </p:txBody>
      </p:sp>
      <p:sp>
        <p:nvSpPr>
          <p:cNvPr id="312" name="Google Shape;31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paper [1] proposes a method to perform polygon overlay with OpenMP on CPUs and CUDA on GPUs  and shows the benefit.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paper [2] introduces a system GCMF which is able to efficiently handle spatial join over large polygonal datasets by using GPU.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paper [3] presents and demonstrates an effective parallelization of plane sweep on GPUs.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Future Work</a:t>
            </a:r>
            <a:endParaRPr/>
          </a:p>
        </p:txBody>
      </p:sp>
      <p:sp>
        <p:nvSpPr>
          <p:cNvPr id="318" name="Google Shape;318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Integrate the system to MPI-GIS and MapReduce implementations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Improve PNP test and its pre-process phase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Adaptive tile-size</a:t>
            </a:r>
            <a:endParaRPr/>
          </a:p>
        </p:txBody>
      </p:sp>
      <p:pic>
        <p:nvPicPr>
          <p:cNvPr id="319" name="Google Shape;319;p26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0806" y="3429000"/>
            <a:ext cx="3832629" cy="2467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6" descr="A picture containing different, photo, table, colorfu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3345025"/>
            <a:ext cx="3850350" cy="2467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Reference</a:t>
            </a:r>
            <a:endParaRPr/>
          </a:p>
        </p:txBody>
      </p:sp>
      <p:sp>
        <p:nvSpPr>
          <p:cNvPr id="326" name="Google Shape;326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[1] Aghajarian, Danial, Satish Puri, and Sushil Prasad. "GCMF: an efficient end-to-end spatial join system over large polygonal datasets on GPGPU platform." In </a:t>
            </a:r>
            <a:r>
              <a:rPr lang="en-US" sz="2590" i="1"/>
              <a:t>Proceedings of the 24th ACM SIGSPATIAL International Conference on Advances in Geographic Information Systems</a:t>
            </a:r>
            <a:r>
              <a:rPr lang="en-US" sz="2590"/>
              <a:t>, p. 18. ACM, 2016.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[2] Audet, Samuel, Cecilia Albertsson, Masana Murase, and Akihiro Asahara. "Robust and efficient polygon overlay on parallel stream processors." In </a:t>
            </a:r>
            <a:r>
              <a:rPr lang="en-US" sz="2590" i="1"/>
              <a:t>Proceedings of the 21st ACM SIGSPATIAL International Conference on Advances in Geographic Information Systems</a:t>
            </a:r>
            <a:r>
              <a:rPr lang="en-US" sz="2590"/>
              <a:t>, pp. 304-313. ACM, 2013.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[3] Paudel, Anmol, and Satish Puri. "OpenACC Based GPU Parallelization of Plane Sweep Algorithm for Geometric Intersection." In </a:t>
            </a:r>
            <a:r>
              <a:rPr lang="en-US" sz="2590" i="1"/>
              <a:t>International Workshop on Accelerator Programming Using Directives</a:t>
            </a:r>
            <a:r>
              <a:rPr lang="en-US" sz="2590"/>
              <a:t>, pp. 114-135. Springer, Cham, 2018.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6c80e6dd19_0_10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6c80e6dd19_0_10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4400"/>
          </a:p>
          <a:p>
            <a:pPr marL="365760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400"/>
              <a:t>Thank You!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c80e6dd19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Basics: Intersection and PNP</a:t>
            </a:r>
            <a:endParaRPr/>
          </a:p>
        </p:txBody>
      </p:sp>
      <p:sp>
        <p:nvSpPr>
          <p:cNvPr id="104" name="Google Shape;104;g6c80e6dd19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g6c80e6dd1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690825"/>
            <a:ext cx="617220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6c80e6dd1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7125" y="4413450"/>
            <a:ext cx="291465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6c80e6dd19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0325" y="3841950"/>
            <a:ext cx="5410200" cy="215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c80e6dd19_0_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Geometry and its bounding rectangle </a:t>
            </a:r>
            <a:endParaRPr/>
          </a:p>
        </p:txBody>
      </p:sp>
      <p:sp>
        <p:nvSpPr>
          <p:cNvPr id="113" name="Google Shape;113;g6c80e6dd19_0_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" name="Google Shape;114;g6c80e6dd19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3088" y="1817375"/>
            <a:ext cx="1609725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6c80e6dd19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1263" y="1841188"/>
            <a:ext cx="3038475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6c80e6dd19_0_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28674" y="1817375"/>
            <a:ext cx="3140176" cy="361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6c80e6dd19_0_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9363" y="4124800"/>
            <a:ext cx="2619375" cy="19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6c80e6dd19_0_6"/>
          <p:cNvSpPr txBox="1"/>
          <p:nvPr/>
        </p:nvSpPr>
        <p:spPr>
          <a:xfrm>
            <a:off x="4021825" y="4060775"/>
            <a:ext cx="3352500" cy="1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MBR = Rectangle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            4 points in 2D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Polygon(20 30, 25 40, .., 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              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6c80e6dd19_0_6"/>
          <p:cNvSpPr txBox="1"/>
          <p:nvPr/>
        </p:nvSpPr>
        <p:spPr>
          <a:xfrm>
            <a:off x="7739675" y="5655500"/>
            <a:ext cx="41277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Lake with more than 100K pts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c80e6dd19_0_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6c80e6dd19_0_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g6c80e6dd19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0033" y="365125"/>
            <a:ext cx="7717367" cy="578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c80e6dd19_0_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6c80e6dd19_0_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g6c80e6dd19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8600" y="453450"/>
            <a:ext cx="7631167" cy="572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c80e6dd19_0_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6c80e6dd19_0_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0" name="Google Shape;140;g6c80e6dd19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0825" y="365125"/>
            <a:ext cx="7748942" cy="581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6c80e6dd19_0_36"/>
          <p:cNvSpPr txBox="1"/>
          <p:nvPr/>
        </p:nvSpPr>
        <p:spPr>
          <a:xfrm>
            <a:off x="730925" y="6311625"/>
            <a:ext cx="1051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r>
              <a:rPr lang="en-US" sz="1800"/>
              <a:t>Accelerating Pathology Image Data Cross-Comparison on CPU-GPU Hybrid Systems. PVLDB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c80e6dd19_0_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Spatial computation in Weather domain</a:t>
            </a:r>
            <a:endParaRPr/>
          </a:p>
        </p:txBody>
      </p:sp>
      <p:sp>
        <p:nvSpPr>
          <p:cNvPr id="147" name="Google Shape;147;g6c80e6dd19_0_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g6c80e6dd19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5675" y="1219750"/>
            <a:ext cx="6374675" cy="478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6c80e6dd19_0_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650" y="1943825"/>
            <a:ext cx="455295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6c80e6dd19_0_42"/>
          <p:cNvSpPr txBox="1"/>
          <p:nvPr/>
        </p:nvSpPr>
        <p:spPr>
          <a:xfrm>
            <a:off x="635475" y="6311625"/>
            <a:ext cx="783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MINIMAL REPRESENTATIONS OF POLYGONS AND POLYHEDRA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894</Words>
  <Application>Microsoft Macintosh PowerPoint</Application>
  <PresentationFormat>Widescreen</PresentationFormat>
  <Paragraphs>158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Hierarchical Filter and Reﬁnement System over Large Polygonal Datasets on CPU-GPU </vt:lpstr>
      <vt:lpstr>Overview</vt:lpstr>
      <vt:lpstr>Polygon Intersection</vt:lpstr>
      <vt:lpstr>Basics: Intersection and PNP</vt:lpstr>
      <vt:lpstr>Geometry and its bounding rectangle </vt:lpstr>
      <vt:lpstr>PowerPoint Presentation</vt:lpstr>
      <vt:lpstr>PowerPoint Presentation</vt:lpstr>
      <vt:lpstr>PowerPoint Presentation</vt:lpstr>
      <vt:lpstr>Spatial computation in Weather domain</vt:lpstr>
      <vt:lpstr>PowerPoint Presentation</vt:lpstr>
      <vt:lpstr>Common Minimum Bounding Rectangle</vt:lpstr>
      <vt:lpstr>Filter and Refine phases</vt:lpstr>
      <vt:lpstr>PolySketch: Hierarchy of tiling </vt:lpstr>
      <vt:lpstr>Rectangle overlap</vt:lpstr>
      <vt:lpstr>River.MBR overlaps with Kite.MBR</vt:lpstr>
      <vt:lpstr>No rectangle overlaps</vt:lpstr>
      <vt:lpstr>Polygon intersection using PolySketch </vt:lpstr>
      <vt:lpstr>Polygon intersection using PolySketch </vt:lpstr>
      <vt:lpstr>Motivation</vt:lpstr>
      <vt:lpstr>A hierarchy of Filters</vt:lpstr>
      <vt:lpstr>Compiler directives for implementation</vt:lpstr>
      <vt:lpstr>PowerPoint Presentation</vt:lpstr>
      <vt:lpstr>Block diagram of algorithm</vt:lpstr>
      <vt:lpstr>PowerPoint Presentation</vt:lpstr>
      <vt:lpstr>Data sets</vt:lpstr>
      <vt:lpstr>Workload Reduction</vt:lpstr>
      <vt:lpstr>The workload in LSI after using  CMBR and PolySketch Filter</vt:lpstr>
      <vt:lpstr>PolySketch &amp; CMBR effect on the LSI function for                                 Water Dataset</vt:lpstr>
      <vt:lpstr>Performance using different tile-size for Water Dataset</vt:lpstr>
      <vt:lpstr>Execution time breakdown details for Water Dataset</vt:lpstr>
      <vt:lpstr>Related Work</vt:lpstr>
      <vt:lpstr>Future Work</vt:lpstr>
      <vt:lpstr>Reference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Hierarchical Filter and Reﬁnement System over Large Polygonal Datasets on CPU-GPU </dc:title>
  <dc:creator>Yiming Liu</dc:creator>
  <cp:lastModifiedBy>Puri, Satish</cp:lastModifiedBy>
  <cp:revision>1</cp:revision>
  <dcterms:created xsi:type="dcterms:W3CDTF">2019-12-11T06:10:36Z</dcterms:created>
  <dcterms:modified xsi:type="dcterms:W3CDTF">2020-04-18T15:57:09Z</dcterms:modified>
</cp:coreProperties>
</file>