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86" r:id="rId2"/>
    <p:sldId id="264" r:id="rId3"/>
    <p:sldId id="283" r:id="rId4"/>
    <p:sldId id="295" r:id="rId5"/>
    <p:sldId id="296" r:id="rId6"/>
    <p:sldId id="297" r:id="rId7"/>
    <p:sldId id="267" r:id="rId8"/>
    <p:sldId id="268" r:id="rId9"/>
    <p:sldId id="278" r:id="rId10"/>
    <p:sldId id="287" r:id="rId11"/>
    <p:sldId id="288" r:id="rId12"/>
    <p:sldId id="289" r:id="rId13"/>
    <p:sldId id="290" r:id="rId14"/>
    <p:sldId id="291" r:id="rId15"/>
    <p:sldId id="292" r:id="rId16"/>
    <p:sldId id="279" r:id="rId17"/>
    <p:sldId id="280" r:id="rId18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3559566-1B20-406B-8070-D77BAFFCB6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6D89F4-D396-4B15-B102-CC1CA4FC08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CED143-D825-B645-A9EE-5E93C8551591}" type="datetimeFigureOut">
              <a:rPr lang="en-US"/>
              <a:pPr>
                <a:defRPr/>
              </a:pPr>
              <a:t>10/11/22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B2D9B-5DA6-44BE-997E-A69025ADA2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53A723-CC61-4264-81B6-E1EEC73CD5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D5A2F9C-A899-3A46-B76C-1BE82B2ED5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6B2E1C-B0B9-4E91-977E-832FBD8E93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3102D-AAB8-4DE8-A6C2-C222BCBEED9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86D53E-0EAE-AA43-8EA0-A5797FD22C29}" type="datetimeFigureOut">
              <a:rPr lang="en-US"/>
              <a:pPr>
                <a:defRPr/>
              </a:pPr>
              <a:t>10/11/22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94D7A10-E260-4EF5-84DE-B6079C790E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E6A446-5A02-4EFA-B0C7-A72BE1D7F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33FE7-EAF2-41EA-AA1E-D93E8F3384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D6C91-5B05-4D65-A8AB-24F6C37124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60D8E5B-25B7-6244-AA53-8429F013E1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79BADCC7-480F-E160-B799-EB4D334712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99DE17B3-B7DB-98B3-CB21-7F919B8EF4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800F0D6D-EB0F-C50D-68B6-9F3FC55AFD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45323E-E20B-4840-9D9C-722E1D96BDC6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15704274-AB42-F0EF-2B0F-1274709903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517BF260-97D6-8752-6868-D81FF1696D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5FA51721-71B2-33D3-A746-537AF567E4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F8025E-6F94-8842-BCB2-681D0FD2E266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B30F930C-738F-00A1-CF49-4EB5E0A7AD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19948FC7-AED9-BED9-25EB-7BA2E0B70C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C94064E8-46FB-0E98-DE3D-C1BFA5A762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DA1877-500C-5442-B23C-B2A1F4490DB4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3E1D384E-BD9D-7D0B-9222-D84B61D3FA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9F2428F2-7028-61B6-B332-19B4024E36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630A1191-92DA-D244-B30F-9646E90D36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4CE3F9-196A-2849-A273-44E182E191E8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7287FB02-A2BE-D09A-D886-DF809B83F7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A16F7C63-94A0-FD65-3DA5-64679F48DF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692B4EF5-2EF2-6475-5D66-2EDFBAAF80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D7375A-F14A-E044-ACA4-FDCCC6BC2A4D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D045CEF7-3918-4579-AF5C-3FF3A6BCB2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ADF6B0FA-4BE0-03F7-C8F4-C18EA9572E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BFAC7596-081B-ABDB-C8BE-591A6ADD3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6D3C53-2D7B-9947-8C56-7549E54D6E17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8F98B431-CB3C-C15A-E757-0AA88C512C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35B74DD5-601E-7DC3-1A11-085EFC3216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01D47723-84CD-AA48-3831-C11E9847CA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910E31-A138-D34D-BA32-CF299BB6D8CE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CA583808-B077-66F0-C8D4-2686952BF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973A780D-8F0F-188E-E688-61FE2BAFAC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AFBACC67-8650-BC48-32B7-16D0F3228C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D89C1F-F1E8-BF49-835E-19154E29F42D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F28C499E-4098-8A24-6808-887735202E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B8059918-2BDE-A38D-F481-71F25209AC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AA4B0B76-845D-2ED4-E20E-7A72A1EBEC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7EEAC8-8825-204D-9687-94E0D29C2F47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83B79D11-A7DB-7165-6F37-A8E565DFC8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959B2B2B-0527-DDDA-00B0-B59209BCA1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33A6451-5CC6-DA04-F1B3-37E3E130FD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67AF8D-E9D5-424A-B065-C0ACE75E70F0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E490E5FA-726F-F571-2755-D486522E6E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138E425B-33AF-5BA3-D2C9-EB121B1881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2A09232C-B41C-2938-CE2A-764380074F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E9E95C-0D66-7E4B-9F1B-3A5E6933D03E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CF4F1EE9-3509-ED3F-F22E-CE69A0BDBE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CC2F2C02-1091-F766-FC4D-59BCD675D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29CADA6D-92E4-A10E-64D6-A882816F8F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A059D1-1BCB-6740-869B-054873D822C3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08017AD4-66FA-AD97-C5CD-9D7112DE377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236625C4-9D60-69C9-4DFB-E512CF76F5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7A0551B0-5452-3472-59F6-66714FAFF3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8D6ED8-05A3-6849-AC00-5E590B429531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1EE5E5ED-655D-9158-3BC7-3BEC5511F9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3E438343-B501-EC7C-F359-1649D16B06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5E3073C-94FD-DB2F-821C-9F9E19FC68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CEE816-74FE-A947-87B6-EC42E3855A9E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7E49FCA5-5088-03A0-9FE8-F7D6ADABD9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7C5C49D-5FF8-F741-06CA-A564F11099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8BB674B2-84C4-AA9C-8D71-D07EB846A7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305D18-A513-9944-9798-9F5409095B5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D534A4E2-80EB-3453-22B2-F2F0AE4BEC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BAC129C8-B654-B289-0FA0-261EAF58C3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EF5AE3CF-C264-C3FC-9E16-3C90798F4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A9F0BD-B92D-E04E-89EA-0966CFE55B70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6B50B008-AF8A-864D-AB65-2BDCCF5BD3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4721A004-89DD-3FBF-73DF-865F968859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96FB3F35-2B5C-F703-D992-64BEBD245D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716FA5-4DDD-A941-AD54-A3A40755D7C1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>
            <a:extLst>
              <a:ext uri="{FF2B5EF4-FFF2-40B4-BE49-F238E27FC236}">
                <a16:creationId xmlns:a16="http://schemas.microsoft.com/office/drawing/2014/main" id="{BA47C6AE-4D51-56BF-8846-B9F359A67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DB768A9C-69BE-5AA5-6E2A-C0F2AF5B3C6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8ED3647-8551-3041-87D9-24C2D8E7B7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682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A8AB5-C7B2-210C-1454-2B3CD0ECCF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2/1/2010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3D205-3558-E04A-DAFD-8595FA8B42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en.600.412 Spring 2010 Lecture 2 | JHU | Ragib Hasan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694CA-7B48-97DD-551E-5334F7723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C1F64-D7F0-104E-8983-A3C46BCED7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23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76200"/>
            <a:ext cx="2001837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76200"/>
            <a:ext cx="5854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D0148-870F-C153-B513-928A49BF1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2/1/2010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9AAB3-30F5-5E9A-917E-9A1E8AFF5A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en.600.412 Spring 2010 Lecture 2 | JHU | Ragib Hasan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49F94-5EC8-7EA9-6D95-538397BEE9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DEE2E-A685-744B-B37A-CDB6D9103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22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698C046-B90F-2E12-5E0A-DECB067B19F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A59B0C-40CA-1543-BD53-26957C436A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17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89B56DF-6BA0-AF8D-E906-DA8C61FC791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AFEDC-1741-0944-9A9D-D7ACC11874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29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2954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2954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E9F8842-E9A9-BA68-DFBE-C08C631E0FB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6EF62E-C780-334D-9320-9E2C4433CD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454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BFE416C-FE5D-1FC3-311E-B3797D15D42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0AF468-9E54-7445-80BC-4AE8DB3E0C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30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82A2C4F-D68A-A04B-7DDA-717C420125D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42948-E785-3D4D-8FB5-50F9F78489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35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8B6732D4-7F57-9014-DF1A-3966EDFF05B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26691-216F-DB4D-9FDC-5EDB035BCA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85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65869-EF7E-0AE7-5C52-0452FE3F1E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2/1/2010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1A68B-3BBC-3315-817F-A43F0A70A6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en.600.412 Spring 2010 Lecture 2 | JHU | Ragib Hasan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5023A-DA0A-6176-9E3E-7EBDBD1D3B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2453D-BED8-1248-A8D7-4CA17A2F4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65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23E2CD9-B441-0FC4-F8B1-84C8C7A0326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D8743E-F152-7549-9303-2C0EDDD9C0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53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75C5A5E-2859-FCE6-2D4B-1030321DF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76200"/>
            <a:ext cx="8001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D6DC294-CA24-4D2A-FF02-A53346E6D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95400"/>
            <a:ext cx="8001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3C346B39-5646-6D0C-59BF-ACF60F333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185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D1B5444-3225-4CDD-83EA-A1A9E853CF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</a:defRPr>
            </a:lvl1pPr>
          </a:lstStyle>
          <a:p>
            <a:fld id="{80A47660-D579-394B-B632-67691F5A98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4" r:id="rId8"/>
    <p:sldLayoutId id="2147483772" r:id="rId9"/>
    <p:sldLayoutId id="2147483775" r:id="rId10"/>
    <p:sldLayoutId id="2147483776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>
            <a:extLst>
              <a:ext uri="{FF2B5EF4-FFF2-40B4-BE49-F238E27FC236}">
                <a16:creationId xmlns:a16="http://schemas.microsoft.com/office/drawing/2014/main" id="{7B1882E3-B989-407A-4852-98CFC085BF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(General) Threat Modeling</a:t>
            </a:r>
          </a:p>
        </p:txBody>
      </p:sp>
      <p:sp>
        <p:nvSpPr>
          <p:cNvPr id="8195" name="Subtitle 5">
            <a:extLst>
              <a:ext uri="{FF2B5EF4-FFF2-40B4-BE49-F238E27FC236}">
                <a16:creationId xmlns:a16="http://schemas.microsoft.com/office/drawing/2014/main" id="{3AD2DD3B-00C3-27E5-A3EA-8016BFE76E4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391400" cy="1600200"/>
          </a:xfrm>
        </p:spPr>
        <p:txBody>
          <a:bodyPr/>
          <a:lstStyle/>
          <a:p>
            <a:pPr eaLnBrk="1" hangingPunct="1"/>
            <a:r>
              <a:rPr lang="en-US" altLang="en-US" dirty="0"/>
              <a:t>Keke Chen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4433B77-D86F-132A-1E9D-EF17FB0FDF6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2DE552-6B31-2B47-A815-6DF1F20C887C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6063DF2C-A4B9-8D9F-A35A-8F7238C50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Spoofing identity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1429A31B-4B5F-655F-D68A-3B8F084C71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illegally obtaining access and use of another person’s authentication information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Man in the middle</a:t>
            </a:r>
          </a:p>
          <a:p>
            <a:pPr lvl="1" eaLnBrk="1" hangingPunct="1"/>
            <a:r>
              <a:rPr lang="en-US" altLang="en-US"/>
              <a:t>URL phishing</a:t>
            </a:r>
          </a:p>
          <a:p>
            <a:pPr lvl="1" eaLnBrk="1" hangingPunct="1"/>
            <a:r>
              <a:rPr lang="en-US" altLang="en-US"/>
              <a:t>Email address spoofing (email spam)</a:t>
            </a: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7F3C3848-CEA7-8581-8D83-D26E542B92A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E3F091-6187-8448-B8A8-D008A8E83886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737EF640-1F94-18EA-5704-963BE70CB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Tampering with data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861C87FF-C109-E87C-93B4-1BC96F4959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Malicious modification of the data</a:t>
            </a:r>
          </a:p>
          <a:p>
            <a:pPr eaLnBrk="1" hangingPunct="1"/>
            <a:r>
              <a:rPr lang="en-US" altLang="en-US"/>
              <a:t>Often hard and costly to detect</a:t>
            </a:r>
          </a:p>
          <a:p>
            <a:pPr lvl="1" eaLnBrk="1" hangingPunct="1"/>
            <a:r>
              <a:rPr lang="en-US" altLang="en-US"/>
              <a:t>you might not find the modified data until some time has passed; </a:t>
            </a:r>
          </a:p>
          <a:p>
            <a:pPr lvl="1" eaLnBrk="1" hangingPunct="1"/>
            <a:r>
              <a:rPr lang="en-US" altLang="en-US"/>
              <a:t>once you find one tampered item, you’ll have to thoroughly check all the other data on your systems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E49BF3FB-4D01-5633-4EDE-49B8680AB47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D7FB4D9-02C5-C146-80A9-F1FC3088FEA3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5BC65B5E-5B4E-A2C0-71A1-900C69B8C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Repudiation 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BEB75D45-0A7A-506D-9352-CEF3D2ED39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legitimate transaction will be disowned by one of the participants</a:t>
            </a:r>
          </a:p>
          <a:p>
            <a:pPr lvl="1" eaLnBrk="1" hangingPunct="1"/>
            <a:r>
              <a:rPr lang="en-US" altLang="en-US"/>
              <a:t>You sign a document first; and refused to confirm the signature </a:t>
            </a:r>
          </a:p>
          <a:p>
            <a:pPr lvl="1" eaLnBrk="1" hangingPunct="1"/>
            <a:r>
              <a:rPr lang="en-US" altLang="en-US"/>
              <a:t>Need a trusted third party to mitigate</a:t>
            </a: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8D335C0-3480-52B4-776A-8BC51EDB39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3E808E2-366E-E345-BCED-F83EBEE09530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0A50E6FB-11D2-BBA8-9FE9-78CD1540FB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Information/data disclosure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0207F7CC-B738-EFF0-6850-2A775891D1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attacker can gain access, without permission, to data that the owner doesn’t want him or her to have.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6B17DA67-D1E8-D081-7EC8-F02BD92862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9C7320-FD11-DB44-B909-4D86CDD2A4B0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A19F4454-1B73-8E00-88B2-7CF560020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Denial of service 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E823CE31-B607-5C5A-DC6C-5A2CBA2675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explicit attempt to prevent legitimate users from using a service or system. It involves the overuse of legitimate resources. </a:t>
            </a:r>
          </a:p>
          <a:p>
            <a:pPr eaLnBrk="1" hangingPunct="1"/>
            <a:r>
              <a:rPr lang="en-US" altLang="en-US"/>
              <a:t>You can stop all such attacks by removing the resource used by the attacker, but then real users can’t use the resource either.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59EE0256-D6DE-BF45-91A3-22DF9970301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3914C1-B62F-4A48-A30F-0C0D69777FDD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99A85D4D-807B-EB25-BDB6-832948233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Escalation of privilege </a:t>
            </a: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BCF7D0ED-8B78-E9CC-E8B4-BB182EC9F0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unprivileged user gains privileged access. </a:t>
            </a:r>
          </a:p>
          <a:p>
            <a:pPr lvl="1" eaLnBrk="1" hangingPunct="1"/>
            <a:r>
              <a:rPr lang="en-US" altLang="en-US"/>
              <a:t>E.g. unprivileged user who contrives a way to be added to the Administrators group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72515BFA-52FC-8D07-ACC0-7FB514975F5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4E2918-77F6-6248-AFBC-EA436A31E634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58335FD7-E771-3DBF-72BE-5EA3D4ACD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Mitigation techniques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53251" name="Slide Number Placeholder 5">
            <a:extLst>
              <a:ext uri="{FF2B5EF4-FFF2-40B4-BE49-F238E27FC236}">
                <a16:creationId xmlns:a16="http://schemas.microsoft.com/office/drawing/2014/main" id="{7AAA362E-20B0-9016-2B78-4B50018A028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38978-3D95-F341-97C0-429B70714353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2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60BB713-BCC7-4C97-BFD1-44035D8ABD17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1219200"/>
          <a:ext cx="8305800" cy="527804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7876">
                <a:tc>
                  <a:txBody>
                    <a:bodyPr/>
                    <a:lstStyle/>
                    <a:p>
                      <a:r>
                        <a:rPr lang="en-US" sz="3200" b="1" dirty="0"/>
                        <a:t>Threat type</a:t>
                      </a:r>
                    </a:p>
                  </a:txBody>
                  <a:tcPr marL="51443" marR="51443" marT="25722" marB="25722" anchor="ctr"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Mitigation technique</a:t>
                      </a:r>
                    </a:p>
                  </a:txBody>
                  <a:tcPr marL="51443" marR="51443" marT="25722" marB="2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4059">
                <a:tc>
                  <a:txBody>
                    <a:bodyPr/>
                    <a:lstStyle/>
                    <a:p>
                      <a:r>
                        <a:rPr lang="en-US" sz="3200" dirty="0"/>
                        <a:t>Spoofing identity</a:t>
                      </a:r>
                    </a:p>
                  </a:txBody>
                  <a:tcPr marL="51443" marR="51443" marT="25722" marB="25722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Authentication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Protect secrets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Do not store secrets</a:t>
                      </a:r>
                    </a:p>
                  </a:txBody>
                  <a:tcPr marL="51443" marR="51443" marT="25722" marB="2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7942">
                <a:tc>
                  <a:txBody>
                    <a:bodyPr/>
                    <a:lstStyle/>
                    <a:p>
                      <a:r>
                        <a:rPr lang="en-US" sz="3200" dirty="0"/>
                        <a:t>Tampering with data</a:t>
                      </a:r>
                    </a:p>
                  </a:txBody>
                  <a:tcPr marL="51443" marR="51443" marT="25722" marB="25722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Authorization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Hashes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Message authentication codes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Digital signatures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Tamper-resistant protocols</a:t>
                      </a:r>
                    </a:p>
                  </a:txBody>
                  <a:tcPr marL="51443" marR="51443" marT="25722" marB="2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4059">
                <a:tc>
                  <a:txBody>
                    <a:bodyPr/>
                    <a:lstStyle/>
                    <a:p>
                      <a:r>
                        <a:rPr lang="en-US" sz="3200" dirty="0"/>
                        <a:t>Repudiation</a:t>
                      </a:r>
                    </a:p>
                  </a:txBody>
                  <a:tcPr marL="51443" marR="51443" marT="25722" marB="25722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Digital signatures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Audit trails</a:t>
                      </a:r>
                    </a:p>
                  </a:txBody>
                  <a:tcPr marL="51443" marR="51443" marT="25722" marB="2572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490D53B6-9ECD-1064-4CEF-D27E68D89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/>
              <a:t>Typical threats (contd.)</a:t>
            </a:r>
          </a:p>
        </p:txBody>
      </p:sp>
      <p:sp>
        <p:nvSpPr>
          <p:cNvPr id="55299" name="Slide Number Placeholder 5">
            <a:extLst>
              <a:ext uri="{FF2B5EF4-FFF2-40B4-BE49-F238E27FC236}">
                <a16:creationId xmlns:a16="http://schemas.microsoft.com/office/drawing/2014/main" id="{2BBC492A-18BD-82ED-6320-346B3163173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84F8CE0-4B06-304F-BF1B-318D6422CA83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2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EA7A8A-73A4-4406-A9F5-3C2B5DC3AACC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990600"/>
          <a:ext cx="8229600" cy="55092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703">
                <a:tc>
                  <a:txBody>
                    <a:bodyPr/>
                    <a:lstStyle/>
                    <a:p>
                      <a:r>
                        <a:rPr lang="en-US" sz="3200" b="1" dirty="0"/>
                        <a:t>Threat type</a:t>
                      </a:r>
                    </a:p>
                  </a:txBody>
                  <a:tcPr marL="51443" marR="51443" marT="25722" marB="25722" anchor="ctr"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Mitigation technique</a:t>
                      </a:r>
                    </a:p>
                  </a:txBody>
                  <a:tcPr marL="51443" marR="51443" marT="25722" marB="2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4629">
                <a:tc>
                  <a:txBody>
                    <a:bodyPr/>
                    <a:lstStyle/>
                    <a:p>
                      <a:r>
                        <a:rPr lang="en-US" sz="3200" dirty="0"/>
                        <a:t>Information disclosure</a:t>
                      </a:r>
                    </a:p>
                  </a:txBody>
                  <a:tcPr marL="51443" marR="51443" marT="25722" marB="25722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Authorization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Privacy-enhanced protocols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Encryption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Protect secrets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Do not store secrets</a:t>
                      </a:r>
                    </a:p>
                  </a:txBody>
                  <a:tcPr marL="51443" marR="51443" marT="25722" marB="2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629">
                <a:tc>
                  <a:txBody>
                    <a:bodyPr/>
                    <a:lstStyle/>
                    <a:p>
                      <a:r>
                        <a:rPr lang="en-US" sz="3200" dirty="0"/>
                        <a:t>Denial of service</a:t>
                      </a:r>
                    </a:p>
                  </a:txBody>
                  <a:tcPr marL="51443" marR="51443" marT="25722" marB="25722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Authentication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Authorization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Filtering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Throttling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200" dirty="0"/>
                        <a:t>Quality of service</a:t>
                      </a:r>
                    </a:p>
                  </a:txBody>
                  <a:tcPr marL="51443" marR="51443" marT="25722" marB="2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40">
                <a:tc>
                  <a:txBody>
                    <a:bodyPr/>
                    <a:lstStyle/>
                    <a:p>
                      <a:r>
                        <a:rPr lang="en-US" sz="3200" dirty="0"/>
                        <a:t>Escalation of privilege</a:t>
                      </a:r>
                    </a:p>
                  </a:txBody>
                  <a:tcPr marL="51443" marR="51443" marT="25722" marB="25722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sz="2200"/>
                        <a:t>Principle</a:t>
                      </a:r>
                      <a:r>
                        <a:rPr lang="en-US" sz="2200" baseline="0"/>
                        <a:t> of</a:t>
                      </a:r>
                      <a:r>
                        <a:rPr lang="en-US" sz="2200"/>
                        <a:t> </a:t>
                      </a:r>
                      <a:r>
                        <a:rPr lang="en-US" sz="2200" dirty="0"/>
                        <a:t>least privilege</a:t>
                      </a:r>
                    </a:p>
                  </a:txBody>
                  <a:tcPr marL="51443" marR="51443" marT="25722" marB="2572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C86B11E-1258-F57B-4B5C-EDA75ED7D2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Threat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75ACC-1586-4D7F-8104-0B487087B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458200" cy="5135562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threat mode</a:t>
            </a:r>
            <a:r>
              <a:rPr lang="en-US" dirty="0"/>
              <a:t>l helps in analyzing a security problem, design mitigation strategies, and evaluate solutions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/>
              <a:t>Steps:</a:t>
            </a:r>
          </a:p>
          <a:p>
            <a:pPr lvl="1" eaLnBrk="1" hangingPunct="1">
              <a:defRPr/>
            </a:pPr>
            <a:r>
              <a:rPr lang="en-US" dirty="0"/>
              <a:t>Identify attackers, assets, threats and other components</a:t>
            </a:r>
          </a:p>
          <a:p>
            <a:pPr lvl="1" eaLnBrk="1" hangingPunct="1">
              <a:defRPr/>
            </a:pPr>
            <a:r>
              <a:rPr lang="en-US" dirty="0"/>
              <a:t>Rank the threats</a:t>
            </a:r>
          </a:p>
          <a:p>
            <a:pPr lvl="1" eaLnBrk="1" hangingPunct="1">
              <a:defRPr/>
            </a:pPr>
            <a:r>
              <a:rPr lang="en-US" dirty="0"/>
              <a:t>Choose mitigation strategies</a:t>
            </a:r>
          </a:p>
          <a:p>
            <a:pPr lvl="1" eaLnBrk="1" hangingPunct="1">
              <a:defRPr/>
            </a:pPr>
            <a:r>
              <a:rPr lang="en-US" dirty="0"/>
              <a:t>Build solutions based on the strategies</a:t>
            </a:r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12292" name="Slide Number Placeholder 5">
            <a:extLst>
              <a:ext uri="{FF2B5EF4-FFF2-40B4-BE49-F238E27FC236}">
                <a16:creationId xmlns:a16="http://schemas.microsoft.com/office/drawing/2014/main" id="{CAE415CE-AA45-C1A3-B53D-D6E17C17188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F60A7C-E31E-EA47-8C16-71D0C8913F35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0D21081-989B-F161-9F2E-2636D0E0B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Threat Model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86F6C373-7DB8-AC14-EC3D-B6143486D6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467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b="1"/>
              <a:t>		Basic components </a:t>
            </a:r>
          </a:p>
          <a:p>
            <a:pPr lvl="1" eaLnBrk="1" hangingPunct="1"/>
            <a:endParaRPr lang="en-US" altLang="en-US"/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en-US" altLang="en-US"/>
              <a:t>Assets / potentially attacked targets</a:t>
            </a:r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en-US" altLang="en-US"/>
              <a:t>Attacker modeling</a:t>
            </a:r>
          </a:p>
          <a:p>
            <a:pPr lvl="3" eaLnBrk="1" hangingPunct="1"/>
            <a:r>
              <a:rPr lang="en-US" altLang="en-US"/>
              <a:t>Choose what attacker to consider</a:t>
            </a:r>
          </a:p>
          <a:p>
            <a:pPr lvl="3" eaLnBrk="1" hangingPunct="1"/>
            <a:r>
              <a:rPr lang="en-US" altLang="en-US"/>
              <a:t>Attacker motivation and capabilities</a:t>
            </a:r>
          </a:p>
          <a:p>
            <a:pPr lvl="2" eaLnBrk="1" hangingPunct="1"/>
            <a:endParaRPr lang="en-US" altLang="en-US"/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en-US" altLang="en-US"/>
              <a:t>Vulnerabilities / threats</a:t>
            </a:r>
          </a:p>
          <a:p>
            <a:pPr eaLnBrk="1" hangingPunct="1"/>
            <a:endParaRPr lang="en-US" altLang="en-US"/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DB1BD3DF-0079-A2E6-D556-2F570B141DA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609339A-76FA-1A44-8F82-D6800DA61C18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67BFDC0-1026-01A2-4793-DCC53CD14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Assets 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DD8C67D7-9FAE-F4A5-7DEF-ECC2288802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Confidentiality &amp; privacy:</a:t>
            </a:r>
          </a:p>
          <a:p>
            <a:pPr lvl="1" eaLnBrk="1" hangingPunct="1"/>
            <a:r>
              <a:rPr lang="en-US" altLang="en-US" dirty="0"/>
              <a:t>Data </a:t>
            </a:r>
          </a:p>
          <a:p>
            <a:pPr lvl="1" eaLnBrk="1" hangingPunct="1"/>
            <a:r>
              <a:rPr lang="en-US" altLang="en-US" dirty="0"/>
              <a:t>Identity of person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20484" name="Slide Number Placeholder 5">
            <a:extLst>
              <a:ext uri="{FF2B5EF4-FFF2-40B4-BE49-F238E27FC236}">
                <a16:creationId xmlns:a16="http://schemas.microsoft.com/office/drawing/2014/main" id="{A0962669-DA96-E00F-343A-BC8A28BDC62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37D117-C2CE-0E44-8554-01852F68F744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C005C60D-1908-414B-6F99-A85C94A1ED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Assets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FC6CCC8-4E9A-898E-C110-7D47AF3A7B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Integrity</a:t>
            </a:r>
          </a:p>
          <a:p>
            <a:pPr lvl="1" eaLnBrk="1" hangingPunct="1"/>
            <a:r>
              <a:rPr lang="en-US" altLang="en-US" dirty="0"/>
              <a:t>Against unauthorized change of data </a:t>
            </a:r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5283F27B-6B51-A91A-A50D-4BC1FCCAC91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72C6D2-2A5C-0A45-8EBC-2CB7BC611C18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6CAE888D-7333-11F1-B131-A23E0E5FD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Assets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F125AFF-DCE7-E87E-F07E-6A36DB1032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Availability</a:t>
            </a:r>
          </a:p>
          <a:p>
            <a:pPr lvl="1" eaLnBrk="1" hangingPunct="1"/>
            <a:r>
              <a:rPr lang="en-US" altLang="en-US" dirty="0"/>
              <a:t>Keep the infrastructure running (e.g. a web site is accessible)</a:t>
            </a: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460C945F-9F46-84ED-FAF5-0AF9BD2490D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E76B26-6CE5-5744-B3C9-B710AE02CE8D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5BDAA43-30DC-D17F-3524-3905C6316B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Types of  attackers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B90806D3-4FF1-F86C-4D24-228F59CD01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001E96-0992-C04C-A1DF-2EE1E976DC1E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2D36A1-232D-43C5-A66E-644DB9BF3CA8}"/>
              </a:ext>
            </a:extLst>
          </p:cNvPr>
          <p:cNvSpPr txBox="1"/>
          <p:nvPr/>
        </p:nvSpPr>
        <p:spPr>
          <a:xfrm>
            <a:off x="990600" y="1422400"/>
            <a:ext cx="6400800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Insider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   e.g., employees in AWS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Outsider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    any external attackers 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F92A2EE5-39C5-9DC0-29B1-1B6C7023A8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Attacker Capability: prior knowledge and computing power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9EC87EE5-2A55-D7E7-5275-97FB8CDBD1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Prior knowledge</a:t>
            </a:r>
          </a:p>
          <a:p>
            <a:pPr lvl="1" eaLnBrk="1" hangingPunct="1"/>
            <a:r>
              <a:rPr lang="en-US" altLang="en-US" dirty="0"/>
              <a:t>Assuming or not assuming a certain type of prior knowledge makes huge differences in the method developed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Computing power</a:t>
            </a:r>
          </a:p>
          <a:p>
            <a:pPr lvl="1" eaLnBrk="1" hangingPunct="1"/>
            <a:r>
              <a:rPr lang="en-US" altLang="en-US" dirty="0"/>
              <a:t>More theoretically meaningful 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28676" name="Slide Number Placeholder 5">
            <a:extLst>
              <a:ext uri="{FF2B5EF4-FFF2-40B4-BE49-F238E27FC236}">
                <a16:creationId xmlns:a16="http://schemas.microsoft.com/office/drawing/2014/main" id="{F221BE60-8ABD-915F-A4B3-0083D8F4D2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E4CA20E-CDB0-3948-8A78-FFE7DF037C24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9E3D-3BEC-4508-B9F7-7DCBF93BB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Types of threads: organizing the threats using STRIDE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DD78F9B3-2D9A-05D8-8CEF-4FF347C388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S</a:t>
            </a:r>
            <a:r>
              <a:rPr lang="en-US" altLang="en-US"/>
              <a:t>poofing identity</a:t>
            </a:r>
          </a:p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T</a:t>
            </a:r>
            <a:r>
              <a:rPr lang="en-US" altLang="en-US"/>
              <a:t>ampering with data</a:t>
            </a:r>
          </a:p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R</a:t>
            </a:r>
            <a:r>
              <a:rPr lang="en-US" altLang="en-US"/>
              <a:t>epudiation (refuse to do with, dispute)</a:t>
            </a:r>
          </a:p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I</a:t>
            </a:r>
            <a:r>
              <a:rPr lang="en-US" altLang="en-US"/>
              <a:t>nformation disclosure</a:t>
            </a:r>
          </a:p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D</a:t>
            </a:r>
            <a:r>
              <a:rPr lang="en-US" altLang="en-US"/>
              <a:t>enial of service</a:t>
            </a:r>
          </a:p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E</a:t>
            </a:r>
            <a:r>
              <a:rPr lang="en-US" altLang="en-US"/>
              <a:t>scalation of privilege</a:t>
            </a:r>
          </a:p>
        </p:txBody>
      </p:sp>
      <p:sp>
        <p:nvSpPr>
          <p:cNvPr id="38916" name="Slide Number Placeholder 5">
            <a:extLst>
              <a:ext uri="{FF2B5EF4-FFF2-40B4-BE49-F238E27FC236}">
                <a16:creationId xmlns:a16="http://schemas.microsoft.com/office/drawing/2014/main" id="{400C6DC2-61C2-E671-5830-6CF6E10AD87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51780E1-3029-6340-A601-DE484F32E0D6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ada">
  <a:themeElements>
    <a:clrScheme name="trada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trad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trada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da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introcc</Template>
  <TotalTime>5882</TotalTime>
  <Words>505</Words>
  <Application>Microsoft Macintosh PowerPoint</Application>
  <PresentationFormat>On-screen Show (4:3)</PresentationFormat>
  <Paragraphs>143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Verdana</vt:lpstr>
      <vt:lpstr>Wingdings</vt:lpstr>
      <vt:lpstr>Calibri</vt:lpstr>
      <vt:lpstr>trada</vt:lpstr>
      <vt:lpstr>(General) Threat Modeling</vt:lpstr>
      <vt:lpstr>Threat Model</vt:lpstr>
      <vt:lpstr>Threat Model</vt:lpstr>
      <vt:lpstr>Assets </vt:lpstr>
      <vt:lpstr>Assets</vt:lpstr>
      <vt:lpstr>Assets</vt:lpstr>
      <vt:lpstr>Types of  attackers</vt:lpstr>
      <vt:lpstr>Attacker Capability: prior knowledge and computing power</vt:lpstr>
      <vt:lpstr>Types of threads: organizing the threats using STRIDE</vt:lpstr>
      <vt:lpstr>Spoofing identity</vt:lpstr>
      <vt:lpstr>Tampering with data</vt:lpstr>
      <vt:lpstr>Repudiation </vt:lpstr>
      <vt:lpstr>Information/data disclosure</vt:lpstr>
      <vt:lpstr>Denial of service </vt:lpstr>
      <vt:lpstr>Escalation of privilege </vt:lpstr>
      <vt:lpstr>Mitigation techniques </vt:lpstr>
      <vt:lpstr>Typical threats (contd.)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and Privacy in Cloud Computing</dc:title>
  <dc:creator>Ragib Hasan</dc:creator>
  <cp:lastModifiedBy>Keke Chen</cp:lastModifiedBy>
  <cp:revision>116</cp:revision>
  <dcterms:created xsi:type="dcterms:W3CDTF">2010-01-24T19:57:24Z</dcterms:created>
  <dcterms:modified xsi:type="dcterms:W3CDTF">2022-10-11T21:34:39Z</dcterms:modified>
</cp:coreProperties>
</file>