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72" r:id="rId3"/>
    <p:sldId id="273" r:id="rId4"/>
    <p:sldId id="318" r:id="rId5"/>
    <p:sldId id="274" r:id="rId6"/>
    <p:sldId id="282" r:id="rId7"/>
    <p:sldId id="284" r:id="rId8"/>
    <p:sldId id="283" r:id="rId9"/>
    <p:sldId id="288" r:id="rId10"/>
    <p:sldId id="262" r:id="rId11"/>
    <p:sldId id="285" r:id="rId12"/>
    <p:sldId id="287" r:id="rId13"/>
    <p:sldId id="290" r:id="rId14"/>
    <p:sldId id="289" r:id="rId15"/>
    <p:sldId id="291" r:id="rId16"/>
    <p:sldId id="292" r:id="rId17"/>
    <p:sldId id="293" r:id="rId18"/>
    <p:sldId id="319" r:id="rId19"/>
    <p:sldId id="296" r:id="rId20"/>
    <p:sldId id="321" r:id="rId21"/>
    <p:sldId id="297" r:id="rId22"/>
    <p:sldId id="323" r:id="rId23"/>
    <p:sldId id="324" r:id="rId24"/>
    <p:sldId id="298" r:id="rId25"/>
    <p:sldId id="300" r:id="rId26"/>
    <p:sldId id="299" r:id="rId27"/>
    <p:sldId id="301" r:id="rId28"/>
    <p:sldId id="302" r:id="rId29"/>
    <p:sldId id="303" r:id="rId30"/>
    <p:sldId id="306" r:id="rId31"/>
    <p:sldId id="304" r:id="rId32"/>
    <p:sldId id="308" r:id="rId33"/>
    <p:sldId id="307" r:id="rId34"/>
    <p:sldId id="305" r:id="rId35"/>
    <p:sldId id="286" r:id="rId36"/>
    <p:sldId id="325" r:id="rId37"/>
    <p:sldId id="309" r:id="rId38"/>
    <p:sldId id="310" r:id="rId39"/>
    <p:sldId id="311" r:id="rId40"/>
    <p:sldId id="314" r:id="rId41"/>
    <p:sldId id="315" r:id="rId42"/>
    <p:sldId id="316" r:id="rId43"/>
    <p:sldId id="317" r:id="rId44"/>
    <p:sldId id="313" r:id="rId45"/>
    <p:sldId id="312" r:id="rId46"/>
    <p:sldId id="332" r:id="rId47"/>
    <p:sldId id="331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97A"/>
    <a:srgbClr val="24B2FA"/>
    <a:srgbClr val="FC96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9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31AE0-CD75-5B4B-B75B-FD00E48B53EA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8226F-2267-B146-A00A-5C3C27BD6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69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43765-68F3-46B9-B8F3-DB9495455B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47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Extension of x86 Instruction set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143765-68F3-46B9-B8F3-DB9495455B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31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Adversary can thus analyze and detect interaction patterns between SGX enclave process and the untrusted memory.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8226F-2267-B146-A00A-5C3C27BD6A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969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8226F-2267-B146-A00A-5C3C27BD6A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457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APIC (Advanced Programmable Interrupt Controller)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8226F-2267-B146-A00A-5C3C27BD6A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90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8226F-2267-B146-A00A-5C3C27BD6A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90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8226F-2267-B146-A00A-5C3C27BD6A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73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6CAA-8E11-9D42-9C84-AF724E4DE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46D92-4B50-4F43-B214-8CB207B48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A4AD4B-E022-1049-84EE-712AC8CD9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E3236-304F-B042-8055-97583ED42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5DCE-E767-9C47-A760-721DFB26D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8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01F2D-0593-4A4B-AE04-84B86966E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F6A2E-4FF1-3D4A-AB08-48AD82B49C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9EECCC-F677-2E44-9C95-930CE678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12623-CDFE-B44E-943A-B59151F0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55338-88AC-B546-ACDC-34939826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10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F0554B-0A85-4F49-8F55-3DF4E6973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0F281D-4064-964C-A164-750589699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EF7675-A55D-614E-BEBE-7EC41730A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2C0AF-F57B-804F-9C71-5D70147F1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2BACA-F89E-984B-A38E-9CAA16E7D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45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F1999-12BF-4F42-9E28-C5360375B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6B7302-8EFB-9F41-B343-AD47AF8B10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65F74-F7C2-B046-8196-15A885DCB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73DB2D-36C7-4445-89E2-C4ED85AD1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E8C6A-4E63-FD41-A866-A539A892F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727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1E0E3-945C-2E42-AA95-C87715A27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861149-5D2F-3F45-99BA-478E3A1A9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BE8D5-3DFE-A547-B22D-BD7A52712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EF6C1-9BE4-F742-A1CA-BC88787AA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511B4-95FB-2444-BFB6-2483AC843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6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7F2EE-5460-6240-94BF-471419CD9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83468-B51A-914C-855A-6E65677CC6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08F5F-BF17-DC4B-9F64-D16E33595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5D46C-6C44-644A-BF58-78B323D5D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CD2E1-4923-3444-AD81-4691A7249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DDE20-0C8C-2147-9372-143E8262C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24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B5A0F-BDF3-0E49-9ECF-2F85D9AA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8E1030-CEF9-674D-AAFE-70726C90D4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14D4A-A187-1941-995D-60F212ED3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AAD054-1B17-3549-953A-2A646A2669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FE2110-A911-CA47-B7ED-C23A77A50F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77405A-4D59-3245-9C97-C3BFB9D8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E38C0C-FF11-FD45-BA77-50B767A3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BFE49-5EA6-3140-90E6-509948475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60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411C1-5E1C-794C-8D43-27C0FA068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815CDB-D9C4-DB44-8AD2-6AB82CC8E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7E343-5ECB-824B-9F52-73D70E3A3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D222BC-3928-7340-88C1-DACF1A79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08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4E1290-781D-E845-B8EB-6DD2EA2F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B9B450-4BB0-8042-9410-BC4BC0F7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CA4A86-CB8B-3045-B9D3-4352C73F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434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E5F2E-92DB-A741-B987-60AFBEDE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5538-F891-A648-BEDA-BFB30E5DF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03162-7B21-8B42-AA3A-E3AC7D67C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4A5F97-44CA-B34A-A89F-11AD5C892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4884A-D81C-AC47-89BB-F9E79AA7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25529-0E08-0F45-BB45-23D22E950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0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BC383-25BB-9748-A3BF-DBDD472E1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A4986C-8B10-054C-AD46-6155D89564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2AC08B-8B32-7B41-9A43-62F1E649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B769A-7E50-4042-BEFA-072C751D5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E8798-E7B8-DB4B-98BE-BCDF639E0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68EB3-F517-364F-8F8C-C67F56B62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08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FD38A8-6F95-0D43-BB79-B0627A297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6FD1B0-BC6B-2F4B-A897-191F5BA034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8045A-C686-3942-BF0C-58E60EEC9F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5EBE8-2DBC-474E-BDAB-8A2A2F5A6B4B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D3C42-E89A-A34A-B806-F4C5230F1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A1C5B-8180-7548-A07B-3BD11A5F9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12BBB-4503-9C45-83ED-3500A7FE6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41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ridar.org/2016/11/02/just-how-dangerous-is-mythicism/" TargetMode="Externa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18724-server-png-image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oror64.com/satanism-and-the-importance-of-the-adversary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check-mark-tick-mark-check-correct-1292787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www.freepngimg.com/png/28043-red-cross-transparent" TargetMode="Externa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oror64.com/satanism-and-the-importance-of-the-adversary/" TargetMode="Externa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6AE712D-2F95-6F40-A564-3F7F53A16A2F}"/>
              </a:ext>
            </a:extLst>
          </p:cNvPr>
          <p:cNvSpPr/>
          <p:nvPr/>
        </p:nvSpPr>
        <p:spPr>
          <a:xfrm>
            <a:off x="-1" y="-199697"/>
            <a:ext cx="12192000" cy="4404036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Side-channel Attacks and Mitigation Methods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 for 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Trusted Execution Environments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 descr="MU Logo-BTD-H-BG-4C.png">
            <a:extLst>
              <a:ext uri="{FF2B5EF4-FFF2-40B4-BE49-F238E27FC236}">
                <a16:creationId xmlns:a16="http://schemas.microsoft.com/office/drawing/2014/main" id="{E3CBE881-FF45-E546-86B9-CDBC6A7B9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391994C-C9FD-0D46-8786-8D8F028AC186}"/>
              </a:ext>
            </a:extLst>
          </p:cNvPr>
          <p:cNvSpPr txBox="1"/>
          <p:nvPr/>
        </p:nvSpPr>
        <p:spPr>
          <a:xfrm>
            <a:off x="4855779" y="4319776"/>
            <a:ext cx="298493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A K M </a:t>
            </a:r>
            <a:r>
              <a:rPr lang="en-US" sz="20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Mubashwir</a:t>
            </a:r>
            <a:r>
              <a:rPr lang="en-US" sz="200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2000" i="0" u="none" strike="noStrike" dirty="0" err="1">
                <a:solidFill>
                  <a:schemeClr val="accent1">
                    <a:lumMod val="50000"/>
                  </a:schemeClr>
                </a:solidFill>
                <a:effectLst/>
              </a:rPr>
              <a:t>Alam</a:t>
            </a:r>
            <a:r>
              <a:rPr lang="en-US" sz="2000" i="0" u="none" strike="noStrike" dirty="0">
                <a:solidFill>
                  <a:schemeClr val="accent1">
                    <a:lumMod val="50000"/>
                  </a:schemeClr>
                </a:solidFill>
                <a:effectLst/>
              </a:rPr>
              <a:t>, Keke Chen</a:t>
            </a:r>
            <a:endParaRPr lang="en-US" sz="2000" baseline="30000" dirty="0"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br>
              <a:rPr lang="en-US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8" name="Picture 8" descr="Marquette University - Wikipedia">
            <a:extLst>
              <a:ext uri="{FF2B5EF4-FFF2-40B4-BE49-F238E27FC236}">
                <a16:creationId xmlns:a16="http://schemas.microsoft.com/office/drawing/2014/main" id="{39493365-A1C2-0841-95B4-0FFD337F1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07" y="116553"/>
            <a:ext cx="975385" cy="97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51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U Logo-BTD-H-BG-4C.png">
            <a:extLst>
              <a:ext uri="{FF2B5EF4-FFF2-40B4-BE49-F238E27FC236}">
                <a16:creationId xmlns:a16="http://schemas.microsoft.com/office/drawing/2014/main" id="{9E14147E-A9A9-8343-8494-6491E23C95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83E51F1-48D6-F24A-8F98-764FA9F2469E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Side Channel Attacks</a:t>
            </a:r>
            <a:endParaRPr lang="en-US" sz="3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015BF9D-A5AB-C448-B179-05FF39FBE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888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have done a thorough study and classify the side channel attacks based on attack strategies: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AE5CF-DF92-214E-BE49-469200D80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7362" y="1635861"/>
            <a:ext cx="8957275" cy="43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53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1B79C-87B5-934F-B5B6-73DA2C9E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2506662"/>
            <a:ext cx="97248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Side Channel Attacks: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Memory Targeted Attacks and countermeasures </a:t>
            </a:r>
          </a:p>
          <a:p>
            <a:r>
              <a:rPr lang="en-US" sz="3200" dirty="0"/>
              <a:t>Micro-architectural Level Attacks and countermeasures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6" name="Picture 5" descr="MU Logo-BTD-H-BG-4C.png">
            <a:extLst>
              <a:ext uri="{FF2B5EF4-FFF2-40B4-BE49-F238E27FC236}">
                <a16:creationId xmlns:a16="http://schemas.microsoft.com/office/drawing/2014/main" id="{9AE6ABB6-68F9-A040-9245-4C29B61B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919DE5-E3FA-F245-94E7-8BA665C5767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Side Channel Attacks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28868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46DF9A1-83CE-854B-B0AE-5CFD5E632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2914" y="2805147"/>
            <a:ext cx="4021881" cy="740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We classify in two categories: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66750985-7B68-2D47-89B8-D637516D4B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2AA0213-114F-934D-9678-BEB876A5221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Memory Targeted Attacks</a:t>
            </a:r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0DF1FE2-8B54-8E4C-A3E9-032252CA8CC3}"/>
              </a:ext>
            </a:extLst>
          </p:cNvPr>
          <p:cNvSpPr txBox="1">
            <a:spLocks/>
          </p:cNvSpPr>
          <p:nvPr/>
        </p:nvSpPr>
        <p:spPr>
          <a:xfrm>
            <a:off x="278271" y="877651"/>
            <a:ext cx="7909287" cy="15108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Attacks target on system memory</a:t>
            </a:r>
          </a:p>
          <a:p>
            <a:r>
              <a:rPr lang="en-US" sz="2400" dirty="0"/>
              <a:t>Interaction between Enclave and untrusted memory</a:t>
            </a:r>
          </a:p>
          <a:p>
            <a:pPr lvl="1"/>
            <a:r>
              <a:rPr lang="en-US" sz="2000" dirty="0"/>
              <a:t>Passive: Observing from OS</a:t>
            </a:r>
          </a:p>
          <a:p>
            <a:pPr lvl="1"/>
            <a:r>
              <a:rPr lang="en-US" sz="2000" dirty="0"/>
              <a:t>Active: Manipulating OS Modules </a:t>
            </a:r>
          </a:p>
          <a:p>
            <a:endParaRPr lang="en-US" sz="2400" dirty="0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D77ED6B2-B68A-9344-ADCD-4F1E7A7DEC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597580"/>
              </p:ext>
            </p:extLst>
          </p:nvPr>
        </p:nvGraphicFramePr>
        <p:xfrm>
          <a:off x="2907468" y="3175256"/>
          <a:ext cx="5778401" cy="31089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4757">
                  <a:extLst>
                    <a:ext uri="{9D8B030D-6E8A-4147-A177-3AD203B41FA5}">
                      <a16:colId xmlns:a16="http://schemas.microsoft.com/office/drawing/2014/main" val="1028549499"/>
                    </a:ext>
                  </a:extLst>
                </a:gridCol>
                <a:gridCol w="2273644">
                  <a:extLst>
                    <a:ext uri="{9D8B030D-6E8A-4147-A177-3AD203B41FA5}">
                      <a16:colId xmlns:a16="http://schemas.microsoft.com/office/drawing/2014/main" val="315100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Papers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Application-Level Access Pattern Attacks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Dinh</a:t>
                      </a:r>
                      <a:r>
                        <a:rPr lang="en-US" sz="1400" dirty="0"/>
                        <a:t> et al. 2015</a:t>
                      </a:r>
                    </a:p>
                    <a:p>
                      <a:pPr algn="ctr"/>
                      <a:r>
                        <a:rPr lang="en-US" sz="1400" dirty="0"/>
                        <a:t>Schuster et al. 2015</a:t>
                      </a:r>
                    </a:p>
                    <a:p>
                      <a:pPr algn="ctr"/>
                      <a:r>
                        <a:rPr lang="en-US" sz="1400" dirty="0"/>
                        <a:t>Zheng et al. 2017</a:t>
                      </a:r>
                    </a:p>
                    <a:p>
                      <a:pPr algn="ctr"/>
                      <a:r>
                        <a:rPr lang="en-US" sz="1400" dirty="0"/>
                        <a:t>Sassy et al. 2018</a:t>
                      </a:r>
                    </a:p>
                    <a:p>
                      <a:pPr algn="ctr"/>
                      <a:r>
                        <a:rPr lang="en-US" sz="1400" dirty="0"/>
                        <a:t>Ahmed et al.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Page-fault Attacks 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Y. Xu et al. 2015</a:t>
                      </a:r>
                    </a:p>
                    <a:p>
                      <a:pPr algn="ctr"/>
                      <a:r>
                        <a:rPr lang="en-US" sz="1400" dirty="0"/>
                        <a:t>Shinde et a. 2015</a:t>
                      </a:r>
                    </a:p>
                    <a:p>
                      <a:pPr algn="ctr"/>
                      <a:r>
                        <a:rPr lang="en-US" sz="1400" dirty="0" err="1"/>
                        <a:t>Bulck</a:t>
                      </a:r>
                      <a:r>
                        <a:rPr lang="en-US" sz="1400" dirty="0"/>
                        <a:t> et al.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Wang et al. 2017</a:t>
                      </a:r>
                    </a:p>
                    <a:p>
                      <a:pPr algn="ctr"/>
                      <a:r>
                        <a:rPr lang="en-US" sz="1400" dirty="0"/>
                        <a:t>sassy et al. 2018</a:t>
                      </a:r>
                    </a:p>
                    <a:p>
                      <a:pPr algn="ctr"/>
                      <a:r>
                        <a:rPr lang="en-US" sz="1400" dirty="0"/>
                        <a:t>Ahmed et al. 2018</a:t>
                      </a:r>
                    </a:p>
                    <a:p>
                      <a:pPr algn="ctr"/>
                      <a:r>
                        <a:rPr lang="en-US" sz="1400" dirty="0" err="1"/>
                        <a:t>Gyselinck</a:t>
                      </a:r>
                      <a:r>
                        <a:rPr lang="en-US" sz="1400" dirty="0"/>
                        <a:t>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8368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0D76F8-B283-7045-BFF5-702CCFB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52" y="3247699"/>
            <a:ext cx="9724888" cy="898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Application-Level Access Pattern and Mitigation Methods</a:t>
            </a:r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33D4748C-CDB1-9F4E-A0BC-43AF44F31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41D65-1E17-6D48-AC57-3BCB057BEACC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Memory Targeted Access Patterns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30167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F5477087-9121-F542-9E8E-CE6FB31F16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0BB564-257B-064D-B11D-66B9673056E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Application-Level Access Pattern Attack</a:t>
            </a:r>
            <a:endParaRPr lang="en-US" sz="32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A82847-3573-3B42-BD0E-ECBA0C1B89D3}"/>
              </a:ext>
            </a:extLst>
          </p:cNvPr>
          <p:cNvSpPr txBox="1">
            <a:spLocks/>
          </p:cNvSpPr>
          <p:nvPr/>
        </p:nvSpPr>
        <p:spPr>
          <a:xfrm>
            <a:off x="202409" y="1286824"/>
            <a:ext cx="7909287" cy="357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In practice, Enclave App depends on untrusted memory Based on application design, Enclave often accesses data from untrusted memory</a:t>
            </a:r>
          </a:p>
          <a:p>
            <a:pPr lvl="1"/>
            <a:r>
              <a:rPr lang="en-US" sz="2000" dirty="0"/>
              <a:t>Data Intensive applications cannot load entire dataset to Enclave</a:t>
            </a:r>
          </a:p>
          <a:p>
            <a:pPr lvl="1"/>
            <a:r>
              <a:rPr lang="en-US" sz="2000" dirty="0"/>
              <a:t>Need to load app specific data on  demand</a:t>
            </a:r>
          </a:p>
          <a:p>
            <a:pPr lvl="1"/>
            <a:r>
              <a:rPr lang="en-US" sz="2000" dirty="0"/>
              <a:t>On demand data request reveals access pattern [1][2]</a:t>
            </a:r>
          </a:p>
          <a:p>
            <a:pPr lvl="1"/>
            <a:endParaRPr lang="en-US" sz="2000" dirty="0"/>
          </a:p>
          <a:p>
            <a:endParaRPr lang="en-US" sz="2400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80092E-3068-EE42-ABCB-E303780219AA}"/>
              </a:ext>
            </a:extLst>
          </p:cNvPr>
          <p:cNvGrpSpPr/>
          <p:nvPr/>
        </p:nvGrpSpPr>
        <p:grpSpPr>
          <a:xfrm>
            <a:off x="8453913" y="1082753"/>
            <a:ext cx="3535678" cy="3654563"/>
            <a:chOff x="3988750" y="900974"/>
            <a:chExt cx="3535678" cy="3654563"/>
          </a:xfrm>
        </p:grpSpPr>
        <p:sp>
          <p:nvSpPr>
            <p:cNvPr id="10" name="Rectangle: Rounded Corners 28">
              <a:extLst>
                <a:ext uri="{FF2B5EF4-FFF2-40B4-BE49-F238E27FC236}">
                  <a16:creationId xmlns:a16="http://schemas.microsoft.com/office/drawing/2014/main" id="{D8A0B6B5-13A5-1F46-8655-93C21DA3AB13}"/>
                </a:ext>
              </a:extLst>
            </p:cNvPr>
            <p:cNvSpPr/>
            <p:nvPr/>
          </p:nvSpPr>
          <p:spPr>
            <a:xfrm>
              <a:off x="3988750" y="900974"/>
              <a:ext cx="3535678" cy="2824011"/>
            </a:xfrm>
            <a:prstGeom prst="roundRect">
              <a:avLst>
                <a:gd name="adj" fmla="val 5639"/>
              </a:avLst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: Rounded Corners 104">
              <a:extLst>
                <a:ext uri="{FF2B5EF4-FFF2-40B4-BE49-F238E27FC236}">
                  <a16:creationId xmlns:a16="http://schemas.microsoft.com/office/drawing/2014/main" id="{181DC925-0248-B446-83E3-DF9712EB6049}"/>
                </a:ext>
              </a:extLst>
            </p:cNvPr>
            <p:cNvSpPr/>
            <p:nvPr/>
          </p:nvSpPr>
          <p:spPr>
            <a:xfrm>
              <a:off x="4102194" y="1432577"/>
              <a:ext cx="1410226" cy="1924497"/>
            </a:xfrm>
            <a:prstGeom prst="roundRect">
              <a:avLst/>
            </a:prstGeom>
            <a:solidFill>
              <a:srgbClr val="FFE1E1"/>
            </a:solidFill>
            <a:ln w="19050"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Rectangle: Rounded Corners 25">
              <a:extLst>
                <a:ext uri="{FF2B5EF4-FFF2-40B4-BE49-F238E27FC236}">
                  <a16:creationId xmlns:a16="http://schemas.microsoft.com/office/drawing/2014/main" id="{74CA3890-010A-7540-A200-E7320FED04BA}"/>
                </a:ext>
              </a:extLst>
            </p:cNvPr>
            <p:cNvSpPr/>
            <p:nvPr/>
          </p:nvSpPr>
          <p:spPr>
            <a:xfrm>
              <a:off x="6008519" y="1432577"/>
              <a:ext cx="1410226" cy="1873585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28575">
              <a:solidFill>
                <a:schemeClr val="accent6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A359CE-637B-D749-874B-4583D2F22186}"/>
                </a:ext>
              </a:extLst>
            </p:cNvPr>
            <p:cNvSpPr txBox="1"/>
            <p:nvPr/>
          </p:nvSpPr>
          <p:spPr>
            <a:xfrm>
              <a:off x="5097275" y="971076"/>
              <a:ext cx="124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Application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9EF350D-6327-A04B-9717-F4255B8939A1}"/>
                </a:ext>
              </a:extLst>
            </p:cNvPr>
            <p:cNvSpPr txBox="1"/>
            <p:nvPr/>
          </p:nvSpPr>
          <p:spPr>
            <a:xfrm>
              <a:off x="6023883" y="1487387"/>
              <a:ext cx="1460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Trusted Enclave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4BEC86-DE94-D642-A93E-11B4CA6EFE90}"/>
                </a:ext>
              </a:extLst>
            </p:cNvPr>
            <p:cNvSpPr txBox="1"/>
            <p:nvPr/>
          </p:nvSpPr>
          <p:spPr>
            <a:xfrm>
              <a:off x="4229266" y="1418044"/>
              <a:ext cx="1293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Untrusted Part</a:t>
              </a:r>
            </a:p>
          </p:txBody>
        </p:sp>
        <p:sp>
          <p:nvSpPr>
            <p:cNvPr id="25" name="Rectangle: Rounded Corners 127">
              <a:extLst>
                <a:ext uri="{FF2B5EF4-FFF2-40B4-BE49-F238E27FC236}">
                  <a16:creationId xmlns:a16="http://schemas.microsoft.com/office/drawing/2014/main" id="{5A98D83D-5199-084D-859B-48460D1CB279}"/>
                </a:ext>
              </a:extLst>
            </p:cNvPr>
            <p:cNvSpPr/>
            <p:nvPr/>
          </p:nvSpPr>
          <p:spPr>
            <a:xfrm>
              <a:off x="3988750" y="3845505"/>
              <a:ext cx="3535678" cy="681237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F0C5914-84EA-C647-9021-BAAD4A621BF7}"/>
                </a:ext>
              </a:extLst>
            </p:cNvPr>
            <p:cNvSpPr/>
            <p:nvPr/>
          </p:nvSpPr>
          <p:spPr>
            <a:xfrm>
              <a:off x="4575126" y="3909206"/>
              <a:ext cx="2400209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b="1" dirty="0"/>
                <a:t>Privileged System Code</a:t>
              </a:r>
            </a:p>
            <a:p>
              <a:pPr algn="ctr"/>
              <a:r>
                <a:rPr lang="en-US" b="1" dirty="0"/>
                <a:t>OS, VMM, BIOS</a:t>
              </a:r>
            </a:p>
          </p:txBody>
        </p:sp>
        <p:sp>
          <p:nvSpPr>
            <p:cNvPr id="29" name="Arrow: Up 133">
              <a:extLst>
                <a:ext uri="{FF2B5EF4-FFF2-40B4-BE49-F238E27FC236}">
                  <a16:creationId xmlns:a16="http://schemas.microsoft.com/office/drawing/2014/main" id="{62E60349-A256-A440-90F5-7F6E88EA4836}"/>
                </a:ext>
              </a:extLst>
            </p:cNvPr>
            <p:cNvSpPr/>
            <p:nvPr/>
          </p:nvSpPr>
          <p:spPr>
            <a:xfrm>
              <a:off x="6533909" y="3277856"/>
              <a:ext cx="388546" cy="61471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Arrow: Up 134">
              <a:extLst>
                <a:ext uri="{FF2B5EF4-FFF2-40B4-BE49-F238E27FC236}">
                  <a16:creationId xmlns:a16="http://schemas.microsoft.com/office/drawing/2014/main" id="{61811025-69B3-8E4D-AFE2-DC65EBE5CC2A}"/>
                </a:ext>
              </a:extLst>
            </p:cNvPr>
            <p:cNvSpPr/>
            <p:nvPr/>
          </p:nvSpPr>
          <p:spPr>
            <a:xfrm>
              <a:off x="4590801" y="3277856"/>
              <a:ext cx="388546" cy="614719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2" descr="Free Red Cross Transparent Background, Download Free Clip Art, Free Clip  Art on Clipart Library">
              <a:extLst>
                <a:ext uri="{FF2B5EF4-FFF2-40B4-BE49-F238E27FC236}">
                  <a16:creationId xmlns:a16="http://schemas.microsoft.com/office/drawing/2014/main" id="{27599F1C-0A9F-5C45-BDA0-AE90224851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56667" y="3473197"/>
              <a:ext cx="419308" cy="3595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D4159002-8EA5-FC4C-8170-BE8FDCC892A0}"/>
                </a:ext>
              </a:extLst>
            </p:cNvPr>
            <p:cNvCxnSpPr/>
            <p:nvPr/>
          </p:nvCxnSpPr>
          <p:spPr>
            <a:xfrm flipH="1">
              <a:off x="5370786" y="1795164"/>
              <a:ext cx="809297" cy="35945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E1BD45C8-53C1-974C-A02E-2E1B11D6AD9C}"/>
                </a:ext>
              </a:extLst>
            </p:cNvPr>
            <p:cNvCxnSpPr/>
            <p:nvPr/>
          </p:nvCxnSpPr>
          <p:spPr>
            <a:xfrm flipV="1">
              <a:off x="5381297" y="2102941"/>
              <a:ext cx="809296" cy="6155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18E7777-FD68-4345-AD5F-394E9C85ED2C}"/>
                </a:ext>
              </a:extLst>
            </p:cNvPr>
            <p:cNvCxnSpPr/>
            <p:nvPr/>
          </p:nvCxnSpPr>
          <p:spPr>
            <a:xfrm flipH="1">
              <a:off x="5370786" y="2102941"/>
              <a:ext cx="819808" cy="30777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628C42-436F-8242-B651-B80F30B2AA01}"/>
                </a:ext>
              </a:extLst>
            </p:cNvPr>
            <p:cNvCxnSpPr/>
            <p:nvPr/>
          </p:nvCxnSpPr>
          <p:spPr>
            <a:xfrm>
              <a:off x="5381297" y="2410718"/>
              <a:ext cx="80929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9C5C4EB3-796E-A94C-8B58-6C1782F96458}"/>
                </a:ext>
              </a:extLst>
            </p:cNvPr>
            <p:cNvCxnSpPr/>
            <p:nvPr/>
          </p:nvCxnSpPr>
          <p:spPr>
            <a:xfrm flipH="1">
              <a:off x="5286703" y="2410718"/>
              <a:ext cx="903890" cy="27993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9B94252-D35A-E948-86DE-1BC1249BE744}"/>
                </a:ext>
              </a:extLst>
            </p:cNvPr>
            <p:cNvSpPr txBox="1"/>
            <p:nvPr/>
          </p:nvSpPr>
          <p:spPr>
            <a:xfrm>
              <a:off x="4471752" y="2025493"/>
              <a:ext cx="89903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traceable memory accesses</a:t>
              </a:r>
            </a:p>
          </p:txBody>
        </p:sp>
        <p:pic>
          <p:nvPicPr>
            <p:cNvPr id="52" name="Picture 51" descr="Logo, icon&#10;&#10;Description automatically generated">
              <a:extLst>
                <a:ext uri="{FF2B5EF4-FFF2-40B4-BE49-F238E27FC236}">
                  <a16:creationId xmlns:a16="http://schemas.microsoft.com/office/drawing/2014/main" id="{E63049A5-7D90-AC45-9969-8202D9C01F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837473B0-CC2E-450A-ABE3-18F120FF3D39}">
                  <a1611:picAttrSrcUrl xmlns:a1611="http://schemas.microsoft.com/office/drawing/2016/11/main" r:id="rId5"/>
                </a:ext>
              </a:extLst>
            </a:blip>
            <a:stretch>
              <a:fillRect/>
            </a:stretch>
          </p:blipFill>
          <p:spPr>
            <a:xfrm>
              <a:off x="4683212" y="2757697"/>
              <a:ext cx="476112" cy="444371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F4053E4-1BB3-F34A-B7B3-78FCBD7650D0}"/>
              </a:ext>
            </a:extLst>
          </p:cNvPr>
          <p:cNvSpPr txBox="1"/>
          <p:nvPr/>
        </p:nvSpPr>
        <p:spPr>
          <a:xfrm>
            <a:off x="226756" y="5898258"/>
            <a:ext cx="57198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100" dirty="0"/>
          </a:p>
          <a:p>
            <a:r>
              <a:rPr lang="en-US" sz="1100" dirty="0"/>
              <a:t>[1] M2R: Enabling Stronger Privacy in MapReduce Computation, </a:t>
            </a:r>
            <a:r>
              <a:rPr lang="en-US" sz="1100" dirty="0" err="1"/>
              <a:t>Dinh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2015</a:t>
            </a:r>
          </a:p>
          <a:p>
            <a:r>
              <a:rPr lang="en-US" sz="1100" dirty="0"/>
              <a:t>[2] Opaque: An Oblivious and Encrypted Distributed Analytics Platform, Zheng et al,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</p:txBody>
      </p:sp>
    </p:spTree>
    <p:extLst>
      <p:ext uri="{BB962C8B-B14F-4D97-AF65-F5344CB8AC3E}">
        <p14:creationId xmlns:p14="http://schemas.microsoft.com/office/powerpoint/2010/main" val="32149962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9373C4B0-3462-DF4E-A390-5C6A241A3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22B879-603C-F54E-A65B-3D0F9CCB22D8}"/>
              </a:ext>
            </a:extLst>
          </p:cNvPr>
          <p:cNvSpPr/>
          <p:nvPr/>
        </p:nvSpPr>
        <p:spPr>
          <a:xfrm>
            <a:off x="0" y="5431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Application-Level Access Pattern Attack (Cont.)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1E382E-4624-AF41-97F1-78A239C18EBA}"/>
              </a:ext>
            </a:extLst>
          </p:cNvPr>
          <p:cNvSpPr txBox="1">
            <a:spLocks/>
          </p:cNvSpPr>
          <p:nvPr/>
        </p:nvSpPr>
        <p:spPr>
          <a:xfrm>
            <a:off x="202410" y="830326"/>
            <a:ext cx="10547968" cy="17833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Access Pattern Leakage</a:t>
            </a:r>
          </a:p>
          <a:p>
            <a:r>
              <a:rPr lang="en-US" sz="2000" dirty="0"/>
              <a:t>Query system from Medical database                                    [1]</a:t>
            </a:r>
          </a:p>
          <a:p>
            <a:r>
              <a:rPr lang="en-US" sz="2000" dirty="0"/>
              <a:t>Enclave protects the code and data in PRM</a:t>
            </a:r>
          </a:p>
          <a:p>
            <a:r>
              <a:rPr lang="en-US" sz="2000" dirty="0"/>
              <a:t>Data outside enclave remain encrypted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    </a:t>
            </a:r>
            <a:r>
              <a:rPr lang="en-US" sz="1900" b="1" dirty="0">
                <a:solidFill>
                  <a:schemeClr val="accent2">
                    <a:lumMod val="75000"/>
                  </a:schemeClr>
                </a:solidFill>
                <a:latin typeface="Courier" pitchFamily="2" charset="0"/>
              </a:rPr>
              <a:t>SELECT COUNT(*) FROM patient WHERE age &gt; 30 GROUP BY disease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latin typeface="Courier" pitchFamily="2" charset="0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6F96E018-ADE4-314F-AAA9-4BB9C2D1F20B}"/>
              </a:ext>
            </a:extLst>
          </p:cNvPr>
          <p:cNvSpPr/>
          <p:nvPr/>
        </p:nvSpPr>
        <p:spPr>
          <a:xfrm rot="16200000">
            <a:off x="7371521" y="1913848"/>
            <a:ext cx="213580" cy="1366344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7FAE0E-DFC8-EF47-BE45-EB1D00315190}"/>
              </a:ext>
            </a:extLst>
          </p:cNvPr>
          <p:cNvSpPr txBox="1"/>
          <p:nvPr/>
        </p:nvSpPr>
        <p:spPr>
          <a:xfrm>
            <a:off x="6096000" y="2672281"/>
            <a:ext cx="41809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Commonly uses hash bucketing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Iterate through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Assigns each record to a bucket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Send each bucket to different machines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A0827BD-5B17-4B4E-A671-852589DE36EC}"/>
              </a:ext>
            </a:extLst>
          </p:cNvPr>
          <p:cNvGrpSpPr/>
          <p:nvPr/>
        </p:nvGrpSpPr>
        <p:grpSpPr>
          <a:xfrm rot="16200000">
            <a:off x="7102059" y="4040222"/>
            <a:ext cx="2341204" cy="2475862"/>
            <a:chOff x="6522394" y="975633"/>
            <a:chExt cx="4267211" cy="4512644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E350120-16BA-D540-AE28-E354850E47CB}"/>
                </a:ext>
              </a:extLst>
            </p:cNvPr>
            <p:cNvSpPr/>
            <p:nvPr/>
          </p:nvSpPr>
          <p:spPr>
            <a:xfrm>
              <a:off x="7300684" y="3897087"/>
              <a:ext cx="500491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h1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8643091-D693-A347-BFBC-1352407D59A0}"/>
                </a:ext>
              </a:extLst>
            </p:cNvPr>
            <p:cNvSpPr/>
            <p:nvPr/>
          </p:nvSpPr>
          <p:spPr>
            <a:xfrm>
              <a:off x="7801175" y="3897087"/>
              <a:ext cx="500491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h2</a:t>
              </a:r>
              <a:endParaRPr lang="en-US" sz="1100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2324AF5-546B-DD46-BE89-A5C04D95F066}"/>
                </a:ext>
              </a:extLst>
            </p:cNvPr>
            <p:cNvSpPr/>
            <p:nvPr/>
          </p:nvSpPr>
          <p:spPr>
            <a:xfrm>
              <a:off x="8319909" y="3897087"/>
              <a:ext cx="454992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h3</a:t>
              </a:r>
              <a:endParaRPr lang="en-US" sz="1100" dirty="0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5D8B47F-B7B0-C54B-BC58-E7477941DD5E}"/>
                </a:ext>
              </a:extLst>
            </p:cNvPr>
            <p:cNvSpPr/>
            <p:nvPr/>
          </p:nvSpPr>
          <p:spPr>
            <a:xfrm>
              <a:off x="8787642" y="3897087"/>
              <a:ext cx="500491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h4</a:t>
              </a:r>
              <a:endParaRPr lang="en-US" sz="11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292388E5-3ADA-744A-96D6-3D310C240E17}"/>
                </a:ext>
              </a:extLst>
            </p:cNvPr>
            <p:cNvSpPr/>
            <p:nvPr/>
          </p:nvSpPr>
          <p:spPr>
            <a:xfrm>
              <a:off x="9288133" y="3897087"/>
              <a:ext cx="500491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h5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27563D05-C734-F441-8A99-AD80C7D132DB}"/>
                </a:ext>
              </a:extLst>
            </p:cNvPr>
            <p:cNvSpPr/>
            <p:nvPr/>
          </p:nvSpPr>
          <p:spPr>
            <a:xfrm>
              <a:off x="9788624" y="3897087"/>
              <a:ext cx="500491" cy="580569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51CD9E9B-EAB6-4845-A6A1-9976CE60ED27}"/>
                </a:ext>
              </a:extLst>
            </p:cNvPr>
            <p:cNvSpPr/>
            <p:nvPr/>
          </p:nvSpPr>
          <p:spPr>
            <a:xfrm>
              <a:off x="10289114" y="3897087"/>
              <a:ext cx="500491" cy="58056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err="1">
                  <a:solidFill>
                    <a:schemeClr val="tx1"/>
                  </a:solidFill>
                </a:rPr>
                <a:t>ht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2D848D2-1970-1846-BC5B-4F6AB54BBE77}"/>
                </a:ext>
              </a:extLst>
            </p:cNvPr>
            <p:cNvSpPr/>
            <p:nvPr/>
          </p:nvSpPr>
          <p:spPr>
            <a:xfrm>
              <a:off x="7300684" y="3258462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EB77296-9CFE-2A43-A7C3-0F60473C3D82}"/>
                </a:ext>
              </a:extLst>
            </p:cNvPr>
            <p:cNvSpPr/>
            <p:nvPr/>
          </p:nvSpPr>
          <p:spPr>
            <a:xfrm>
              <a:off x="7300684" y="2677893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779ACB4E-EA18-8949-AE9E-3EBD27154955}"/>
                </a:ext>
              </a:extLst>
            </p:cNvPr>
            <p:cNvSpPr/>
            <p:nvPr/>
          </p:nvSpPr>
          <p:spPr>
            <a:xfrm>
              <a:off x="7801175" y="3258461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9B95A5A8-46CA-BB47-98BF-33D8FCC9DE0D}"/>
                </a:ext>
              </a:extLst>
            </p:cNvPr>
            <p:cNvSpPr/>
            <p:nvPr/>
          </p:nvSpPr>
          <p:spPr>
            <a:xfrm>
              <a:off x="8774901" y="3258461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E54D13B-575E-184E-A6F2-2D153F0CF5B9}"/>
                </a:ext>
              </a:extLst>
            </p:cNvPr>
            <p:cNvSpPr/>
            <p:nvPr/>
          </p:nvSpPr>
          <p:spPr>
            <a:xfrm>
              <a:off x="8774901" y="2690410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87CE8B4-C453-394C-ADAE-2F7C8B25CDBF}"/>
                </a:ext>
              </a:extLst>
            </p:cNvPr>
            <p:cNvSpPr/>
            <p:nvPr/>
          </p:nvSpPr>
          <p:spPr>
            <a:xfrm>
              <a:off x="8774901" y="2116100"/>
              <a:ext cx="500491" cy="580569"/>
            </a:xfrm>
            <a:prstGeom prst="rect">
              <a:avLst/>
            </a:prstGeom>
            <a:noFill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…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AD68864C-4AC8-424C-B768-8B8B536A8754}"/>
                </a:ext>
              </a:extLst>
            </p:cNvPr>
            <p:cNvSpPr/>
            <p:nvPr/>
          </p:nvSpPr>
          <p:spPr>
            <a:xfrm>
              <a:off x="10289114" y="3258461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4F9E858-E984-0F4D-BC9C-DD4B597FFC3D}"/>
                </a:ext>
              </a:extLst>
            </p:cNvPr>
            <p:cNvSpPr/>
            <p:nvPr/>
          </p:nvSpPr>
          <p:spPr>
            <a:xfrm rot="5400000">
              <a:off x="5646044" y="4134810"/>
              <a:ext cx="2229817" cy="47711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Hash </a:t>
              </a:r>
            </a:p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buckets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E78B25A-A3A4-0B4B-8B73-1A52471EDBF8}"/>
                </a:ext>
              </a:extLst>
            </p:cNvPr>
            <p:cNvSpPr/>
            <p:nvPr/>
          </p:nvSpPr>
          <p:spPr>
            <a:xfrm>
              <a:off x="8774901" y="1541793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9911DDA-30E0-2D4D-B658-298F08F61627}"/>
                </a:ext>
              </a:extLst>
            </p:cNvPr>
            <p:cNvSpPr/>
            <p:nvPr/>
          </p:nvSpPr>
          <p:spPr>
            <a:xfrm>
              <a:off x="7300684" y="2108829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9A8E3D8-E06B-B644-9CE4-314898AB60E3}"/>
                </a:ext>
              </a:extLst>
            </p:cNvPr>
            <p:cNvSpPr/>
            <p:nvPr/>
          </p:nvSpPr>
          <p:spPr>
            <a:xfrm>
              <a:off x="8773127" y="975633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4355FB64-3641-3941-9360-6D4405D49C28}"/>
                </a:ext>
              </a:extLst>
            </p:cNvPr>
            <p:cNvSpPr/>
            <p:nvPr/>
          </p:nvSpPr>
          <p:spPr>
            <a:xfrm>
              <a:off x="7801175" y="2686777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49F4828-5D13-B648-A2FC-F43C8C65B35B}"/>
                </a:ext>
              </a:extLst>
            </p:cNvPr>
            <p:cNvSpPr/>
            <p:nvPr/>
          </p:nvSpPr>
          <p:spPr>
            <a:xfrm>
              <a:off x="8285329" y="3258461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564E9C54-C23F-8241-8ACE-3E3DC7389660}"/>
                </a:ext>
              </a:extLst>
            </p:cNvPr>
            <p:cNvSpPr/>
            <p:nvPr/>
          </p:nvSpPr>
          <p:spPr>
            <a:xfrm>
              <a:off x="9285270" y="3258461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C155D67-AFF7-8D49-9B59-8F84CD656AC8}"/>
                </a:ext>
              </a:extLst>
            </p:cNvPr>
            <p:cNvSpPr/>
            <p:nvPr/>
          </p:nvSpPr>
          <p:spPr>
            <a:xfrm>
              <a:off x="10289114" y="2677892"/>
              <a:ext cx="500491" cy="580569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507830F-27D3-0843-A179-261D7ABD3257}"/>
              </a:ext>
            </a:extLst>
          </p:cNvPr>
          <p:cNvSpPr txBox="1"/>
          <p:nvPr/>
        </p:nvSpPr>
        <p:spPr>
          <a:xfrm>
            <a:off x="226756" y="6056180"/>
            <a:ext cx="5719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Opaque: An Oblivious and Encrypted Distributed Analytics Platform, Zheng et al,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3649FF-9895-E04E-BC5E-F839F15D2879}"/>
              </a:ext>
            </a:extLst>
          </p:cNvPr>
          <p:cNvSpPr txBox="1"/>
          <p:nvPr/>
        </p:nvSpPr>
        <p:spPr>
          <a:xfrm>
            <a:off x="226756" y="2932220"/>
            <a:ext cx="51037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Attacker observes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memory – Hash bucketing access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Network bandwidth – items sent to each machine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2D0DC56-A415-534B-A379-809248FA1460}"/>
              </a:ext>
            </a:extLst>
          </p:cNvPr>
          <p:cNvSpPr txBox="1"/>
          <p:nvPr/>
        </p:nvSpPr>
        <p:spPr>
          <a:xfrm>
            <a:off x="226756" y="4260333"/>
            <a:ext cx="493051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Attacker gains</a:t>
            </a:r>
            <a:r>
              <a:rPr lang="en-US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size of diseases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Disease likelihood – based on public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More powerful attack can reveal specific</a:t>
            </a:r>
            <a:br>
              <a:rPr lang="en-US" dirty="0"/>
            </a:br>
            <a:r>
              <a:rPr lang="en-US" dirty="0"/>
              <a:t> record-level info – will discuss later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3B577AD-B870-9F41-B71D-5E177701CE1C}"/>
              </a:ext>
            </a:extLst>
          </p:cNvPr>
          <p:cNvGrpSpPr/>
          <p:nvPr/>
        </p:nvGrpSpPr>
        <p:grpSpPr>
          <a:xfrm>
            <a:off x="9192596" y="4192158"/>
            <a:ext cx="1906009" cy="1957941"/>
            <a:chOff x="9192596" y="4192158"/>
            <a:chExt cx="1906009" cy="1957941"/>
          </a:xfrm>
        </p:grpSpPr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DC5419CF-DAA2-9F4D-BA99-1864F553C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63612" y="4192158"/>
              <a:ext cx="334993" cy="412438"/>
            </a:xfrm>
            <a:prstGeom prst="rect">
              <a:avLst/>
            </a:prstGeom>
          </p:spPr>
        </p:pic>
        <p:pic>
          <p:nvPicPr>
            <p:cNvPr id="39" name="Picture 38" descr="Icon&#10;&#10;Description automatically generated">
              <a:extLst>
                <a:ext uri="{FF2B5EF4-FFF2-40B4-BE49-F238E27FC236}">
                  <a16:creationId xmlns:a16="http://schemas.microsoft.com/office/drawing/2014/main" id="{B92C7266-588C-694B-AA25-3914B91247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63612" y="4695292"/>
              <a:ext cx="334993" cy="412438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9CEC10F9-A9D6-6C4C-BD06-3BBAB5D61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63612" y="5212918"/>
              <a:ext cx="334993" cy="412438"/>
            </a:xfrm>
            <a:prstGeom prst="rect">
              <a:avLst/>
            </a:prstGeom>
          </p:spPr>
        </p:pic>
        <p:pic>
          <p:nvPicPr>
            <p:cNvPr id="41" name="Picture 40" descr="Icon&#10;&#10;Description automatically generated">
              <a:extLst>
                <a:ext uri="{FF2B5EF4-FFF2-40B4-BE49-F238E27FC236}">
                  <a16:creationId xmlns:a16="http://schemas.microsoft.com/office/drawing/2014/main" id="{7438C2A8-CC6B-F942-A045-3A01A49C7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0763612" y="5737661"/>
              <a:ext cx="334993" cy="412438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6DD8277-5EC7-EC46-8BD3-9025B7FBFF79}"/>
                </a:ext>
              </a:extLst>
            </p:cNvPr>
            <p:cNvCxnSpPr/>
            <p:nvPr/>
          </p:nvCxnSpPr>
          <p:spPr>
            <a:xfrm flipV="1">
              <a:off x="9365064" y="4398377"/>
              <a:ext cx="1296237" cy="814541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F66BD5A-E8F0-214B-839B-C4ABDA05E771}"/>
                </a:ext>
              </a:extLst>
            </p:cNvPr>
            <p:cNvCxnSpPr/>
            <p:nvPr/>
          </p:nvCxnSpPr>
          <p:spPr>
            <a:xfrm flipV="1">
              <a:off x="9365064" y="4938323"/>
              <a:ext cx="1296237" cy="267605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3FF5E4C-D182-6D42-8EFF-FE6534FE5BC4}"/>
                </a:ext>
              </a:extLst>
            </p:cNvPr>
            <p:cNvCxnSpPr/>
            <p:nvPr/>
          </p:nvCxnSpPr>
          <p:spPr>
            <a:xfrm>
              <a:off x="9365064" y="5205928"/>
              <a:ext cx="1296237" cy="256621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39D822E-D03D-7A44-B2EB-AB9F05ECE67D}"/>
                </a:ext>
              </a:extLst>
            </p:cNvPr>
            <p:cNvCxnSpPr/>
            <p:nvPr/>
          </p:nvCxnSpPr>
          <p:spPr>
            <a:xfrm>
              <a:off x="9365064" y="5165104"/>
              <a:ext cx="1296237" cy="810952"/>
            </a:xfrm>
            <a:prstGeom prst="straightConnector1">
              <a:avLst/>
            </a:prstGeom>
            <a:ln w="57150">
              <a:solidFill>
                <a:schemeClr val="bg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68" descr="Icon&#10;&#10;Description automatically generated">
              <a:extLst>
                <a:ext uri="{FF2B5EF4-FFF2-40B4-BE49-F238E27FC236}">
                  <a16:creationId xmlns:a16="http://schemas.microsoft.com/office/drawing/2014/main" id="{F8F8365E-D138-A146-99DC-D657FE1B0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9192596" y="4946583"/>
              <a:ext cx="334993" cy="4124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764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25E5076C-718B-0B4C-B9F6-337417379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DC14D87-0D96-CA40-BA2F-A5A888CD1AD0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strategies for App. Specific access pattern</a:t>
            </a:r>
            <a:endParaRPr lang="en-US" sz="32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73CEE574-8017-FC4C-BA34-28CBFD1DC237}"/>
              </a:ext>
            </a:extLst>
          </p:cNvPr>
          <p:cNvSpPr txBox="1">
            <a:spLocks/>
          </p:cNvSpPr>
          <p:nvPr/>
        </p:nvSpPr>
        <p:spPr>
          <a:xfrm>
            <a:off x="202408" y="1286824"/>
            <a:ext cx="11379991" cy="357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Researchers have been experimenting countermeasures for access pattern leakages</a:t>
            </a:r>
          </a:p>
          <a:p>
            <a:r>
              <a:rPr lang="en-US" sz="2400" dirty="0"/>
              <a:t>Key idea is to design secret (data) independent access patterns </a:t>
            </a:r>
          </a:p>
          <a:p>
            <a:r>
              <a:rPr lang="en-US" sz="2400" dirty="0"/>
              <a:t>Two Types of access pattern protections:</a:t>
            </a:r>
          </a:p>
          <a:p>
            <a:pPr lvl="1"/>
            <a:r>
              <a:rPr lang="en-US" dirty="0"/>
              <a:t>Generic Access Pattern Protections </a:t>
            </a:r>
          </a:p>
          <a:p>
            <a:pPr lvl="1"/>
            <a:r>
              <a:rPr lang="en-US" dirty="0"/>
              <a:t>Algorithm specific access pattern protections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E4FF604E-F41D-E243-86B5-99E4678265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672863"/>
              </p:ext>
            </p:extLst>
          </p:nvPr>
        </p:nvGraphicFramePr>
        <p:xfrm>
          <a:off x="2672690" y="3778700"/>
          <a:ext cx="5778401" cy="26517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048488">
                  <a:extLst>
                    <a:ext uri="{9D8B030D-6E8A-4147-A177-3AD203B41FA5}">
                      <a16:colId xmlns:a16="http://schemas.microsoft.com/office/drawing/2014/main" val="1028549499"/>
                    </a:ext>
                  </a:extLst>
                </a:gridCol>
                <a:gridCol w="2729913">
                  <a:extLst>
                    <a:ext uri="{9D8B030D-6E8A-4147-A177-3AD203B41FA5}">
                      <a16:colId xmlns:a16="http://schemas.microsoft.com/office/drawing/2014/main" val="315100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Papers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Generic Access Pattern Protection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NimbusRomNo9L"/>
                        </a:rPr>
                        <a:t>Ostrovsky</a:t>
                      </a:r>
                      <a:r>
                        <a:rPr lang="en-US" sz="1400" dirty="0"/>
                        <a:t> et al. 1996</a:t>
                      </a:r>
                    </a:p>
                    <a:p>
                      <a:pPr algn="ctr"/>
                      <a:r>
                        <a:rPr lang="en-US" sz="1400" dirty="0"/>
                        <a:t>Ahmed et al. 2018</a:t>
                      </a:r>
                    </a:p>
                    <a:p>
                      <a:pPr algn="ctr"/>
                      <a:r>
                        <a:rPr lang="en-US" sz="1400" dirty="0"/>
                        <a:t>Sassy et al.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613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  <a:p>
                      <a:pPr algn="ctr"/>
                      <a:endParaRPr lang="en-US" sz="1800" dirty="0"/>
                    </a:p>
                    <a:p>
                      <a:pPr algn="ctr"/>
                      <a:r>
                        <a:rPr lang="en-US" sz="1800" dirty="0"/>
                        <a:t>Problem Specific Access Pattern Protection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Batcher 1968</a:t>
                      </a:r>
                    </a:p>
                    <a:p>
                      <a:pPr algn="ctr"/>
                      <a:r>
                        <a:rPr lang="en-US" sz="1400" dirty="0" err="1"/>
                        <a:t>Dinh</a:t>
                      </a:r>
                      <a:r>
                        <a:rPr lang="en-US" sz="1400" dirty="0"/>
                        <a:t> et al. 2016</a:t>
                      </a:r>
                    </a:p>
                    <a:p>
                      <a:pPr algn="ctr"/>
                      <a:r>
                        <a:rPr lang="en-US" sz="1400" dirty="0"/>
                        <a:t>Zheng et al. 2017</a:t>
                      </a:r>
                    </a:p>
                    <a:p>
                      <a:pPr algn="ctr"/>
                      <a:r>
                        <a:rPr lang="en-US" sz="1400" dirty="0" err="1"/>
                        <a:t>Krastnikov</a:t>
                      </a:r>
                      <a:r>
                        <a:rPr lang="en-US" sz="1400" dirty="0"/>
                        <a:t> et al. 2020</a:t>
                      </a:r>
                    </a:p>
                    <a:p>
                      <a:pPr algn="ctr"/>
                      <a:r>
                        <a:rPr lang="en-US" sz="1400" dirty="0"/>
                        <a:t>Chu et al. 2021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0297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0382A0CA-71A6-0D4F-8025-CBF612C9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BBED86-BBBD-B14D-A8DA-92C41F2F3486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Generic Access Pattern Protection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3900BE-A7CD-5145-96D0-8B89DE3DF6BF}"/>
              </a:ext>
            </a:extLst>
          </p:cNvPr>
          <p:cNvSpPr txBox="1">
            <a:spLocks/>
          </p:cNvSpPr>
          <p:nvPr/>
        </p:nvSpPr>
        <p:spPr>
          <a:xfrm>
            <a:off x="202409" y="1286824"/>
            <a:ext cx="6952154" cy="3579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Oblivious RAM (ORAM) </a:t>
            </a:r>
            <a:r>
              <a:rPr lang="en-US" sz="2400" dirty="0"/>
              <a:t>is a generic access pattern primitive [1]</a:t>
            </a:r>
          </a:p>
          <a:p>
            <a:pPr lvl="1"/>
            <a:r>
              <a:rPr lang="en-US" sz="2000" dirty="0"/>
              <a:t>Retrieve data from remote server</a:t>
            </a:r>
          </a:p>
          <a:p>
            <a:pPr lvl="1"/>
            <a:r>
              <a:rPr lang="en-US" sz="2000" dirty="0"/>
              <a:t>Protects memory access patterns from adversary</a:t>
            </a:r>
          </a:p>
          <a:p>
            <a:pPr lvl="1"/>
            <a:endParaRPr lang="en-US" sz="20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Researchers adopted ORAM to protect the access patterns  of SGX Applications [2][3]</a:t>
            </a:r>
          </a:p>
          <a:p>
            <a:pPr lvl="2"/>
            <a:r>
              <a:rPr lang="en-US" dirty="0"/>
              <a:t>ORAM Controller in Enclave</a:t>
            </a:r>
          </a:p>
          <a:p>
            <a:pPr lvl="2"/>
            <a:r>
              <a:rPr lang="en-US" dirty="0"/>
              <a:t>Reduce network bandwidth overhead</a:t>
            </a:r>
          </a:p>
          <a:p>
            <a:pPr lvl="2"/>
            <a:r>
              <a:rPr lang="en-US" dirty="0"/>
              <a:t>Path ORAM and Circuit ORAM algorithms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4742C-0269-B94B-A467-052BDA52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52" y="1126186"/>
            <a:ext cx="5050039" cy="35794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FEC3F8-5645-164C-A1D3-8D3567CF8095}"/>
              </a:ext>
            </a:extLst>
          </p:cNvPr>
          <p:cNvSpPr txBox="1"/>
          <p:nvPr/>
        </p:nvSpPr>
        <p:spPr>
          <a:xfrm>
            <a:off x="226756" y="5876850"/>
            <a:ext cx="58496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Software protection and simulation on oblivious ram, Ostrovsky et al., Journal of the ACM’ 1996</a:t>
            </a:r>
            <a:endParaRPr lang="en-US" sz="1100" dirty="0"/>
          </a:p>
          <a:p>
            <a:r>
              <a:rPr lang="en-US" sz="1100" dirty="0"/>
              <a:t>[2]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NDSS’ 2018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</p:txBody>
      </p:sp>
    </p:spTree>
    <p:extLst>
      <p:ext uri="{BB962C8B-B14F-4D97-AF65-F5344CB8AC3E}">
        <p14:creationId xmlns:p14="http://schemas.microsoft.com/office/powerpoint/2010/main" val="4125331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0382A0CA-71A6-0D4F-8025-CBF612C9A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BBED86-BBBD-B14D-A8DA-92C41F2F3486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Limitations of ORAM in SGX Applications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73900BE-A7CD-5145-96D0-8B89DE3DF6BF}"/>
              </a:ext>
            </a:extLst>
          </p:cNvPr>
          <p:cNvSpPr txBox="1">
            <a:spLocks/>
          </p:cNvSpPr>
          <p:nvPr/>
        </p:nvSpPr>
        <p:spPr>
          <a:xfrm>
            <a:off x="0" y="1286824"/>
            <a:ext cx="6669189" cy="357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3200" dirty="0"/>
          </a:p>
          <a:p>
            <a:pPr lvl="1"/>
            <a:r>
              <a:rPr lang="en-US" sz="2800" dirty="0"/>
              <a:t>Still not efficient: O(log n) operations per access                 [1][2][3]</a:t>
            </a:r>
          </a:p>
          <a:p>
            <a:pPr lvl="1"/>
            <a:r>
              <a:rPr lang="en-US" sz="2800" dirty="0"/>
              <a:t>Requires additional memory</a:t>
            </a:r>
          </a:p>
          <a:p>
            <a:pPr lvl="1"/>
            <a:r>
              <a:rPr lang="en-US" sz="2800" dirty="0"/>
              <a:t>Only protects a set of data access </a:t>
            </a:r>
          </a:p>
          <a:p>
            <a:pPr lvl="1"/>
            <a:r>
              <a:rPr lang="en-US" sz="2800" dirty="0"/>
              <a:t>Cannot protect application specific code access, e.g., conditional branching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54742C-0269-B94B-A467-052BDA523E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1597" y="1157894"/>
            <a:ext cx="4537809" cy="32163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47CF17-D45F-2E4B-8280-F5A2EEC944A9}"/>
              </a:ext>
            </a:extLst>
          </p:cNvPr>
          <p:cNvSpPr txBox="1"/>
          <p:nvPr/>
        </p:nvSpPr>
        <p:spPr>
          <a:xfrm>
            <a:off x="226756" y="5876850"/>
            <a:ext cx="584967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Software protection and simulation on oblivious ram, Ostrovsky et al., Journal of the ACM’ 1996</a:t>
            </a:r>
            <a:endParaRPr lang="en-US" sz="1100" dirty="0"/>
          </a:p>
          <a:p>
            <a:r>
              <a:rPr lang="en-US" sz="1100" dirty="0"/>
              <a:t>[2]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NDSS’ 2018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</p:txBody>
      </p:sp>
    </p:spTree>
    <p:extLst>
      <p:ext uri="{BB962C8B-B14F-4D97-AF65-F5344CB8AC3E}">
        <p14:creationId xmlns:p14="http://schemas.microsoft.com/office/powerpoint/2010/main" val="1216958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C67949E6-B8C8-6D43-92F0-C8213EF7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603DF-F70E-0046-BDFC-CD19931B5BAD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Application Specific Access Pattern Protections</a:t>
            </a:r>
            <a:endParaRPr lang="en-US" sz="3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6C2529-06E9-074C-82FD-B75432D2077F}"/>
              </a:ext>
            </a:extLst>
          </p:cNvPr>
          <p:cNvSpPr txBox="1">
            <a:spLocks/>
          </p:cNvSpPr>
          <p:nvPr/>
        </p:nvSpPr>
        <p:spPr>
          <a:xfrm>
            <a:off x="202408" y="1286824"/>
            <a:ext cx="11379991" cy="3579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ORAM</a:t>
            </a:r>
            <a:r>
              <a:rPr lang="en-US" dirty="0"/>
              <a:t> is a general algorithm runs in Oblivious manner                                    </a:t>
            </a:r>
            <a:r>
              <a:rPr lang="en-US" sz="2300" dirty="0"/>
              <a:t>[1]</a:t>
            </a:r>
            <a:endParaRPr lang="en-US" dirty="0"/>
          </a:p>
          <a:p>
            <a:pPr lvl="1"/>
            <a:r>
              <a:rPr lang="en-US" dirty="0"/>
              <a:t>incurs high computational overhead                                                                                  [2][3][4]</a:t>
            </a:r>
          </a:p>
          <a:p>
            <a:r>
              <a:rPr lang="en-US" b="1" dirty="0"/>
              <a:t>Oblivious algorithms </a:t>
            </a:r>
            <a:r>
              <a:rPr lang="en-US" dirty="0"/>
              <a:t>are designed to serve specific purpose</a:t>
            </a:r>
          </a:p>
          <a:p>
            <a:pPr lvl="1"/>
            <a:r>
              <a:rPr lang="en-US" dirty="0"/>
              <a:t>In most cases, efficient compared to ORAM</a:t>
            </a:r>
          </a:p>
          <a:p>
            <a:r>
              <a:rPr lang="en-US" dirty="0"/>
              <a:t>Researchers experimenting with application specific obliviousness</a:t>
            </a:r>
          </a:p>
          <a:p>
            <a:r>
              <a:rPr lang="en-US" b="1" dirty="0"/>
              <a:t>Oblivious algorithms </a:t>
            </a:r>
            <a:r>
              <a:rPr lang="en-US" dirty="0"/>
              <a:t>for SGX applications:</a:t>
            </a:r>
          </a:p>
          <a:p>
            <a:pPr lvl="1"/>
            <a:r>
              <a:rPr lang="en-US" dirty="0"/>
              <a:t>Oblivious Shuffle                          [4][5][6]</a:t>
            </a:r>
          </a:p>
          <a:p>
            <a:pPr lvl="1"/>
            <a:r>
              <a:rPr lang="en-US" dirty="0"/>
              <a:t>Oblivious Sort                               [4][7]</a:t>
            </a:r>
          </a:p>
          <a:p>
            <a:pPr lvl="1"/>
            <a:r>
              <a:rPr lang="en-US" dirty="0"/>
              <a:t>Oblivious Aggregate                    [4]</a:t>
            </a:r>
          </a:p>
          <a:p>
            <a:pPr lvl="1"/>
            <a:r>
              <a:rPr lang="en-US" dirty="0"/>
              <a:t>Oblivious Filter                             [4][5]</a:t>
            </a:r>
          </a:p>
          <a:p>
            <a:pPr lvl="1"/>
            <a:r>
              <a:rPr lang="en-US" dirty="0"/>
              <a:t>Oblivious Joins                              [4][5][8] </a:t>
            </a:r>
          </a:p>
          <a:p>
            <a:pPr lvl="1"/>
            <a:r>
              <a:rPr lang="en-US" dirty="0"/>
              <a:t>etc.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4A7BD7-CD3F-004B-9A82-54241DC321EE}"/>
              </a:ext>
            </a:extLst>
          </p:cNvPr>
          <p:cNvSpPr txBox="1"/>
          <p:nvPr/>
        </p:nvSpPr>
        <p:spPr>
          <a:xfrm>
            <a:off x="226756" y="5191328"/>
            <a:ext cx="667041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Software protection and simulation on oblivious ram, Ostrovsky et al., Journal of the ACM’ 1996</a:t>
            </a:r>
            <a:endParaRPr lang="en-US" sz="1100" dirty="0"/>
          </a:p>
          <a:p>
            <a:r>
              <a:rPr lang="en-US" sz="1100" dirty="0"/>
              <a:t>[2]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NDSSS’ 2018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  <a:p>
            <a:r>
              <a:rPr lang="en-US" sz="1100" dirty="0"/>
              <a:t>[4] Opaque: An Oblivious and Encrypted Distributed Analytics Platform, Zheng et al,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  <a:p>
            <a:r>
              <a:rPr lang="en-US" sz="1100" dirty="0"/>
              <a:t>[5] Efficient oblivious database joins, </a:t>
            </a:r>
            <a:r>
              <a:rPr lang="en-US" sz="1100" dirty="0" err="1"/>
              <a:t>Krastnikov</a:t>
            </a:r>
            <a:r>
              <a:rPr lang="en-US" sz="1100" dirty="0"/>
              <a:t> et al., Proc. VLDB  2020. </a:t>
            </a:r>
          </a:p>
          <a:p>
            <a:r>
              <a:rPr lang="en-US" sz="1100" dirty="0"/>
              <a:t>[6] M2R: Enabling Stronger Privacy in MapReduce Computation, </a:t>
            </a:r>
            <a:r>
              <a:rPr lang="en-US" sz="1100" dirty="0" err="1"/>
              <a:t>Dinh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2015</a:t>
            </a:r>
          </a:p>
          <a:p>
            <a:r>
              <a:rPr lang="en-US" sz="1100" dirty="0"/>
              <a:t>[7] Sorting networks and </a:t>
            </a:r>
            <a:r>
              <a:rPr lang="en-US" sz="1100" dirty="0" err="1"/>
              <a:t>theirapplications</a:t>
            </a:r>
            <a:r>
              <a:rPr lang="en-US" sz="1100" dirty="0"/>
              <a:t>, Batcher. </a:t>
            </a:r>
            <a:r>
              <a:rPr lang="en-US" sz="1100" dirty="0" err="1"/>
              <a:t>InProceedings</a:t>
            </a:r>
            <a:r>
              <a:rPr lang="en-US" sz="1100" dirty="0"/>
              <a:t>  Spring </a:t>
            </a:r>
            <a:r>
              <a:rPr lang="en-US" sz="1100" dirty="0" err="1"/>
              <a:t>JointComputer</a:t>
            </a:r>
            <a:r>
              <a:rPr lang="en-US" sz="1100" dirty="0"/>
              <a:t> Conference, AFIPS ’ 1968</a:t>
            </a:r>
          </a:p>
          <a:p>
            <a:r>
              <a:rPr lang="en-US" sz="1100" dirty="0"/>
              <a:t>[8] Differentially Oblivious Database Joins, Chu et al., ITC 2021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44566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MU Logo-BTD-H-BG-4C.png">
            <a:extLst>
              <a:ext uri="{FF2B5EF4-FFF2-40B4-BE49-F238E27FC236}">
                <a16:creationId xmlns:a16="http://schemas.microsoft.com/office/drawing/2014/main" id="{54FDDCAB-6F88-49F8-A172-BEA5FCD94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F6D937C-8F74-4857-A71E-6FE6D6E9B6BF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kern="0" dirty="0">
                <a:solidFill>
                  <a:srgbClr val="F8F8F8"/>
                </a:solidFill>
              </a:rPr>
              <a:t>Computing with Untrusted Platforms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6948581-B5E6-4227-A774-B1753808B278}"/>
              </a:ext>
            </a:extLst>
          </p:cNvPr>
          <p:cNvSpPr txBox="1"/>
          <p:nvPr/>
        </p:nvSpPr>
        <p:spPr>
          <a:xfrm>
            <a:off x="363684" y="1386353"/>
            <a:ext cx="90616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Users’ private data are delegated to untrusted (public) cloud servers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Multi-sources (federated) deep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Machine-Learning As A Service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Data sharing of genomic data or big data</a:t>
            </a:r>
            <a:endParaRPr lang="en-US" sz="1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454D7F9-2440-4EDF-AF81-D60532C6346D}"/>
              </a:ext>
            </a:extLst>
          </p:cNvPr>
          <p:cNvGrpSpPr/>
          <p:nvPr/>
        </p:nvGrpSpPr>
        <p:grpSpPr>
          <a:xfrm>
            <a:off x="1077898" y="2983185"/>
            <a:ext cx="8546207" cy="2510036"/>
            <a:chOff x="120800" y="2461197"/>
            <a:chExt cx="11285620" cy="3314607"/>
          </a:xfrm>
        </p:grpSpPr>
        <p:pic>
          <p:nvPicPr>
            <p:cNvPr id="64" name="Picture 2" descr="Laptop User Icon of Flat style - Available in SVG, PNG, EPS, AI &amp; Icon fonts">
              <a:extLst>
                <a:ext uri="{FF2B5EF4-FFF2-40B4-BE49-F238E27FC236}">
                  <a16:creationId xmlns:a16="http://schemas.microsoft.com/office/drawing/2014/main" id="{1082445A-2ABF-414F-92F0-23BE27B8D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800" y="3131640"/>
              <a:ext cx="1240971" cy="124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98A4891D-30DE-41D6-84B0-A1E8B0AD5260}"/>
                </a:ext>
              </a:extLst>
            </p:cNvPr>
            <p:cNvCxnSpPr/>
            <p:nvPr/>
          </p:nvCxnSpPr>
          <p:spPr>
            <a:xfrm>
              <a:off x="1876414" y="3670934"/>
              <a:ext cx="31808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6" name="Picture 8" descr="cloud icon png - Cloud Computing Icon Png Transparent Background - Cloud  Server Black And White | #2058475 - Vippng">
              <a:extLst>
                <a:ext uri="{FF2B5EF4-FFF2-40B4-BE49-F238E27FC236}">
                  <a16:creationId xmlns:a16="http://schemas.microsoft.com/office/drawing/2014/main" id="{A065338A-CFA5-40A5-8898-AFC56158C2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48716" y="2677640"/>
              <a:ext cx="2708605" cy="2028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10" descr="Application, custom, feature, program icon">
              <a:extLst>
                <a:ext uri="{FF2B5EF4-FFF2-40B4-BE49-F238E27FC236}">
                  <a16:creationId xmlns:a16="http://schemas.microsoft.com/office/drawing/2014/main" id="{7DE897D1-BB2E-401B-AA31-463E439C5E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3370" y="3052582"/>
              <a:ext cx="496561" cy="49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12" descr="Download Google Forms Icon Free Download Png And Vector - New File Icon,  Transparent Png - uokpl.rs">
              <a:extLst>
                <a:ext uri="{FF2B5EF4-FFF2-40B4-BE49-F238E27FC236}">
                  <a16:creationId xmlns:a16="http://schemas.microsoft.com/office/drawing/2014/main" id="{68039D43-912F-4FF7-8D5E-85AD715A23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6131" y="3095476"/>
              <a:ext cx="335199" cy="45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AA4A8F27-2FFF-4E51-8EBF-40828C46A45D}"/>
                </a:ext>
              </a:extLst>
            </p:cNvPr>
            <p:cNvCxnSpPr/>
            <p:nvPr/>
          </p:nvCxnSpPr>
          <p:spPr>
            <a:xfrm>
              <a:off x="1876414" y="3967056"/>
              <a:ext cx="318080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14" descr="Free Icon | Experiment results">
              <a:extLst>
                <a:ext uri="{FF2B5EF4-FFF2-40B4-BE49-F238E27FC236}">
                  <a16:creationId xmlns:a16="http://schemas.microsoft.com/office/drawing/2014/main" id="{441485C9-23F6-464C-8F9F-022D33368D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7839" y="4065888"/>
              <a:ext cx="437956" cy="4379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32993FB-D25C-470F-980A-562D4903DD77}"/>
                </a:ext>
              </a:extLst>
            </p:cNvPr>
            <p:cNvSpPr txBox="1"/>
            <p:nvPr/>
          </p:nvSpPr>
          <p:spPr>
            <a:xfrm>
              <a:off x="2361195" y="2738196"/>
              <a:ext cx="945547" cy="365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Program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BC9623F-A04B-43BE-808C-7F577340980E}"/>
                </a:ext>
              </a:extLst>
            </p:cNvPr>
            <p:cNvSpPr txBox="1"/>
            <p:nvPr/>
          </p:nvSpPr>
          <p:spPr>
            <a:xfrm>
              <a:off x="3584280" y="2738196"/>
              <a:ext cx="626920" cy="365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Data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1EF807B-75B2-479F-8944-D7AC9C490F7C}"/>
                </a:ext>
              </a:extLst>
            </p:cNvPr>
            <p:cNvSpPr txBox="1"/>
            <p:nvPr/>
          </p:nvSpPr>
          <p:spPr>
            <a:xfrm>
              <a:off x="3083803" y="4602676"/>
              <a:ext cx="752577" cy="3657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Result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8E5B19-1962-4C21-830D-8E1682691F6A}"/>
                </a:ext>
              </a:extLst>
            </p:cNvPr>
            <p:cNvSpPr txBox="1"/>
            <p:nvPr/>
          </p:nvSpPr>
          <p:spPr>
            <a:xfrm>
              <a:off x="400101" y="4463333"/>
              <a:ext cx="719461" cy="4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User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AB07888-53FE-4661-9C1B-C203776479C1}"/>
                </a:ext>
              </a:extLst>
            </p:cNvPr>
            <p:cNvSpPr txBox="1"/>
            <p:nvPr/>
          </p:nvSpPr>
          <p:spPr>
            <a:xfrm>
              <a:off x="6510229" y="4863443"/>
              <a:ext cx="1020281" cy="4064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Server</a:t>
              </a:r>
            </a:p>
          </p:txBody>
        </p:sp>
        <p:pic>
          <p:nvPicPr>
            <p:cNvPr id="76" name="Picture 75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64086116-7858-4A32-9351-4095D787B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83754" y="3322302"/>
              <a:ext cx="1011358" cy="794219"/>
            </a:xfrm>
            <a:prstGeom prst="rect">
              <a:avLst/>
            </a:prstGeom>
          </p:spPr>
        </p:pic>
        <p:pic>
          <p:nvPicPr>
            <p:cNvPr id="77" name="Picture 76" descr="Icon&#10;&#10;Description automatically generated">
              <a:extLst>
                <a:ext uri="{FF2B5EF4-FFF2-40B4-BE49-F238E27FC236}">
                  <a16:creationId xmlns:a16="http://schemas.microsoft.com/office/drawing/2014/main" id="{E4BD69EB-95CE-40F3-A5EE-1E81A8EC0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674" y="3386148"/>
              <a:ext cx="986463" cy="986463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2343F42-B938-4413-BAE4-4F7333688056}"/>
                </a:ext>
              </a:extLst>
            </p:cNvPr>
            <p:cNvSpPr txBox="1"/>
            <p:nvPr/>
          </p:nvSpPr>
          <p:spPr>
            <a:xfrm>
              <a:off x="7494430" y="4556508"/>
              <a:ext cx="3911990" cy="12192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0000"/>
                  </a:solidFill>
                </a:rPr>
                <a:t>Tamper program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0000"/>
                  </a:solidFill>
                </a:rPr>
                <a:t>Tamper data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>
                  <a:solidFill>
                    <a:srgbClr val="FF0000"/>
                  </a:solidFill>
                </a:rPr>
                <a:t>Steal sensitive information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50936C0-0205-4142-9156-96898592C530}"/>
                </a:ext>
              </a:extLst>
            </p:cNvPr>
            <p:cNvSpPr txBox="1"/>
            <p:nvPr/>
          </p:nvSpPr>
          <p:spPr>
            <a:xfrm>
              <a:off x="3178603" y="3060692"/>
              <a:ext cx="381688" cy="4877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+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1557D05-A4A1-40EF-AE80-BA0B33F54C5C}"/>
                </a:ext>
              </a:extLst>
            </p:cNvPr>
            <p:cNvSpPr txBox="1"/>
            <p:nvPr/>
          </p:nvSpPr>
          <p:spPr>
            <a:xfrm>
              <a:off x="7950689" y="2461197"/>
              <a:ext cx="1642916" cy="772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/>
                <a:t>Compromise</a:t>
              </a:r>
            </a:p>
            <a:p>
              <a:pPr algn="ctr"/>
              <a:r>
                <a:rPr lang="en-US" sz="1600" dirty="0"/>
                <a:t> Security?</a:t>
              </a: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146A7DCB-83F6-4272-A868-FE6BDFE87549}"/>
              </a:ext>
            </a:extLst>
          </p:cNvPr>
          <p:cNvSpPr/>
          <p:nvPr/>
        </p:nvSpPr>
        <p:spPr>
          <a:xfrm>
            <a:off x="311152" y="2898139"/>
            <a:ext cx="290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Security concerns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86E5924-7124-4BCD-9368-B457E79436AD}"/>
              </a:ext>
            </a:extLst>
          </p:cNvPr>
          <p:cNvSpPr txBox="1"/>
          <p:nvPr/>
        </p:nvSpPr>
        <p:spPr>
          <a:xfrm>
            <a:off x="509656" y="5363183"/>
            <a:ext cx="763324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Goal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Confidentiality</a:t>
            </a:r>
            <a:r>
              <a:rPr lang="en-US" dirty="0"/>
              <a:t>: Other platforms learns nothing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Integrity</a:t>
            </a:r>
            <a:r>
              <a:rPr lang="en-US" dirty="0"/>
              <a:t>: Server returns accurate result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/>
              <a:t>Efficiency</a:t>
            </a:r>
            <a:r>
              <a:rPr lang="en-US" dirty="0"/>
              <a:t>: Faster execution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DB16BDB-47B9-5A46-AC44-0E7392937642}"/>
              </a:ext>
            </a:extLst>
          </p:cNvPr>
          <p:cNvSpPr/>
          <p:nvPr/>
        </p:nvSpPr>
        <p:spPr>
          <a:xfrm>
            <a:off x="311152" y="938132"/>
            <a:ext cx="290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Use cases:</a:t>
            </a:r>
          </a:p>
        </p:txBody>
      </p:sp>
    </p:spTree>
    <p:extLst>
      <p:ext uri="{BB962C8B-B14F-4D97-AF65-F5344CB8AC3E}">
        <p14:creationId xmlns:p14="http://schemas.microsoft.com/office/powerpoint/2010/main" val="263991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02"/>
    </mc:Choice>
    <mc:Fallback xmlns="">
      <p:transition spd="slow" advTm="909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9ECC9D35-3ACD-9D49-9B71-060A4AB462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83BD51-04C3-8C4D-8205-D299342C123B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Application Specific Access Pattern Protections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0E30B0-EA09-D540-98D0-4AA12D9647C1}"/>
              </a:ext>
            </a:extLst>
          </p:cNvPr>
          <p:cNvSpPr txBox="1"/>
          <p:nvPr/>
        </p:nvSpPr>
        <p:spPr>
          <a:xfrm>
            <a:off x="894304" y="3310034"/>
            <a:ext cx="9957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200" dirty="0"/>
              <a:t>Access Pattern protected </a:t>
            </a:r>
            <a:r>
              <a:rPr lang="en-US" sz="3200" b="1" dirty="0"/>
              <a:t>frameworks</a:t>
            </a:r>
            <a:r>
              <a:rPr lang="en-US" sz="3200" dirty="0"/>
              <a:t> for SGX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97351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C67949E6-B8C8-6D43-92F0-C8213EF7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603DF-F70E-0046-BDFC-CD19931B5BAD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Access Pattern protected frameworks for SGX Applications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6C2529-06E9-074C-82FD-B75432D2077F}"/>
              </a:ext>
            </a:extLst>
          </p:cNvPr>
          <p:cNvSpPr txBox="1">
            <a:spLocks/>
          </p:cNvSpPr>
          <p:nvPr/>
        </p:nvSpPr>
        <p:spPr>
          <a:xfrm>
            <a:off x="202408" y="1286824"/>
            <a:ext cx="11379991" cy="3579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VC3: 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</a:rPr>
              <a:t>Trustworthy Data Analytics in the Cloud Using SGX      [1]</a:t>
            </a:r>
            <a:endParaRPr lang="en-US" dirty="0"/>
          </a:p>
          <a:p>
            <a:r>
              <a:rPr lang="en-US" dirty="0"/>
              <a:t>Secure MapReduce Framework</a:t>
            </a:r>
          </a:p>
          <a:p>
            <a:r>
              <a:rPr lang="en-US" dirty="0"/>
              <a:t>Utilized unmodified Hadoop</a:t>
            </a:r>
          </a:p>
          <a:p>
            <a:r>
              <a:rPr lang="en-US" dirty="0"/>
              <a:t>Execute Map &amp; Reduce function in Enclave</a:t>
            </a:r>
          </a:p>
          <a:p>
            <a:r>
              <a:rPr lang="en-US" dirty="0"/>
              <a:t>Protect privacy and integrity of data</a:t>
            </a:r>
          </a:p>
          <a:p>
            <a:endParaRPr lang="en-US" dirty="0"/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Does not discuss the security</a:t>
            </a:r>
          </a:p>
          <a:p>
            <a:pPr lvl="2"/>
            <a:r>
              <a:rPr lang="en-US" dirty="0"/>
              <a:t>Sort</a:t>
            </a:r>
          </a:p>
          <a:p>
            <a:pPr lvl="2"/>
            <a:r>
              <a:rPr lang="en-US" dirty="0"/>
              <a:t>Grouping</a:t>
            </a:r>
          </a:p>
          <a:p>
            <a:pPr lvl="2"/>
            <a:r>
              <a:rPr lang="en-US" dirty="0"/>
              <a:t>Shuffling</a:t>
            </a:r>
          </a:p>
          <a:p>
            <a:pPr lvl="1"/>
            <a:r>
              <a:rPr lang="en-US" dirty="0"/>
              <a:t>Leaks Group size</a:t>
            </a:r>
          </a:p>
          <a:p>
            <a:pPr lvl="1"/>
            <a:r>
              <a:rPr lang="en-US" dirty="0"/>
              <a:t>Does not provide record level access pattern protections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2" descr="PDF] VC3: Trustworthy Data Analytics in the Cloud Using SGX | Semantic  Scholar">
            <a:extLst>
              <a:ext uri="{FF2B5EF4-FFF2-40B4-BE49-F238E27FC236}">
                <a16:creationId xmlns:a16="http://schemas.microsoft.com/office/drawing/2014/main" id="{3A09B702-FFFD-A746-8702-E804068D89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" r="7731" b="16217"/>
          <a:stretch/>
        </p:blipFill>
        <p:spPr bwMode="auto">
          <a:xfrm>
            <a:off x="6753600" y="1952348"/>
            <a:ext cx="4426158" cy="19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153A471-8E61-D84A-A468-95AAC4DCDBF2}"/>
              </a:ext>
            </a:extLst>
          </p:cNvPr>
          <p:cNvSpPr txBox="1"/>
          <p:nvPr/>
        </p:nvSpPr>
        <p:spPr>
          <a:xfrm>
            <a:off x="226756" y="5876850"/>
            <a:ext cx="56557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>
                <a:solidFill>
                  <a:srgbClr val="333333"/>
                </a:solidFill>
                <a:latin typeface="Arial" panose="020B0604020202020204" pitchFamily="34" charset="0"/>
              </a:rPr>
              <a:t>VC3: Trustworthy Data Analytics in the Cloud Using SGX, Schuster et al., S&amp;P’ 2015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0107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C67949E6-B8C8-6D43-92F0-C8213EF7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603DF-F70E-0046-BDFC-CD19931B5BAD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Access Pattern protected frameworks for SGX Applications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6C2529-06E9-074C-82FD-B75432D2077F}"/>
              </a:ext>
            </a:extLst>
          </p:cNvPr>
          <p:cNvSpPr txBox="1">
            <a:spLocks/>
          </p:cNvSpPr>
          <p:nvPr/>
        </p:nvSpPr>
        <p:spPr>
          <a:xfrm>
            <a:off x="202408" y="1286824"/>
            <a:ext cx="11379991" cy="357946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M</a:t>
            </a:r>
            <a:r>
              <a:rPr lang="en-US" b="1" baseline="30000" dirty="0"/>
              <a:t>2</a:t>
            </a:r>
            <a:r>
              <a:rPr lang="en-US" b="1" dirty="0"/>
              <a:t>R: </a:t>
            </a:r>
            <a:r>
              <a:rPr lang="en-US" dirty="0"/>
              <a:t>Enabling Stronger Privacy in MapReduce Computation Secure MapReduce Framework  [1]</a:t>
            </a:r>
          </a:p>
          <a:p>
            <a:r>
              <a:rPr lang="en-US" dirty="0"/>
              <a:t>Modified the Hadoop framework</a:t>
            </a:r>
          </a:p>
          <a:p>
            <a:r>
              <a:rPr lang="en-US" dirty="0"/>
              <a:t>Protect privacy and integrity of data</a:t>
            </a:r>
          </a:p>
          <a:p>
            <a:r>
              <a:rPr lang="en-US" dirty="0"/>
              <a:t>Major Contribution: Perform Secure Shuffling</a:t>
            </a:r>
          </a:p>
          <a:p>
            <a:pPr lvl="1"/>
            <a:r>
              <a:rPr lang="en-US" dirty="0"/>
              <a:t>Breaks the connection between input and reduced result</a:t>
            </a:r>
          </a:p>
          <a:p>
            <a:r>
              <a:rPr lang="en-US" dirty="0"/>
              <a:t>Perform </a:t>
            </a:r>
            <a:r>
              <a:rPr lang="en-US" dirty="0" err="1"/>
              <a:t>MergeSort</a:t>
            </a:r>
            <a:r>
              <a:rPr lang="en-US" dirty="0"/>
              <a:t> on Encrypted records in untrusted memory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Limitations:</a:t>
            </a:r>
          </a:p>
          <a:p>
            <a:pPr lvl="1"/>
            <a:r>
              <a:rPr lang="en-US" dirty="0"/>
              <a:t>Leaks Group size of encrypted tuples</a:t>
            </a:r>
          </a:p>
          <a:p>
            <a:pPr lvl="1"/>
            <a:r>
              <a:rPr lang="en-US" dirty="0"/>
              <a:t>Does not provide record level access pattern protections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3A471-8E61-D84A-A468-95AAC4DCDBF2}"/>
              </a:ext>
            </a:extLst>
          </p:cNvPr>
          <p:cNvSpPr txBox="1"/>
          <p:nvPr/>
        </p:nvSpPr>
        <p:spPr>
          <a:xfrm>
            <a:off x="226756" y="5876850"/>
            <a:ext cx="52597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M2R: Enabling Stronger Privacy in MapReduce Computation, </a:t>
            </a:r>
            <a:r>
              <a:rPr lang="en-US" sz="1100" dirty="0" err="1"/>
              <a:t>Dinh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EF2369-7DC5-4F4A-9855-7FBEF84C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9818" y="1683371"/>
            <a:ext cx="3202581" cy="41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0763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C67949E6-B8C8-6D43-92F0-C8213EF70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7603DF-F70E-0046-BDFC-CD19931B5BAD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Access Pattern protected frameworks for SGX Applications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46C2529-06E9-074C-82FD-B75432D2077F}"/>
              </a:ext>
            </a:extLst>
          </p:cNvPr>
          <p:cNvSpPr txBox="1">
            <a:spLocks/>
          </p:cNvSpPr>
          <p:nvPr/>
        </p:nvSpPr>
        <p:spPr>
          <a:xfrm>
            <a:off x="202408" y="1286824"/>
            <a:ext cx="11379991" cy="3579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Opaque:</a:t>
            </a:r>
            <a:r>
              <a:rPr lang="en-US" sz="1800" dirty="0"/>
              <a:t> An Oblivious and Encrypted Distributed Analytics Platform      [1] </a:t>
            </a:r>
          </a:p>
          <a:p>
            <a:r>
              <a:rPr lang="en-US" sz="1800" dirty="0"/>
              <a:t>An access-pattern protected framework for Spark System</a:t>
            </a:r>
          </a:p>
          <a:p>
            <a:r>
              <a:rPr lang="en-US" sz="1800" dirty="0"/>
              <a:t>Built on top of Spark Execution Engine</a:t>
            </a:r>
          </a:p>
          <a:p>
            <a:r>
              <a:rPr lang="en-US" sz="1800" dirty="0"/>
              <a:t>Addressed both network bandwidth and memory access-pattern</a:t>
            </a:r>
          </a:p>
          <a:p>
            <a:r>
              <a:rPr lang="en-US" sz="1800" dirty="0"/>
              <a:t>Provides oblivious operator-based technique: oblivious filter, aggregation, join, etc. 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Limitations:</a:t>
            </a:r>
          </a:p>
          <a:p>
            <a:pPr lvl="1"/>
            <a:r>
              <a:rPr lang="en-US" sz="1600" dirty="0"/>
              <a:t>Covers limited algorithms</a:t>
            </a:r>
          </a:p>
          <a:p>
            <a:pPr lvl="1"/>
            <a:r>
              <a:rPr lang="en-US" sz="1600" dirty="0"/>
              <a:t>Does not provide record level access pattern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53A471-8E61-D84A-A468-95AAC4DCDBF2}"/>
              </a:ext>
            </a:extLst>
          </p:cNvPr>
          <p:cNvSpPr txBox="1"/>
          <p:nvPr/>
        </p:nvSpPr>
        <p:spPr>
          <a:xfrm>
            <a:off x="226756" y="5876850"/>
            <a:ext cx="5719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Opaque: An Oblivious and Encrypted Distributed Analytics Platform, Zheng et al,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A3C5F7-2A67-3D47-BDC6-3BD6C2541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824" y="1429207"/>
            <a:ext cx="2749898" cy="21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03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0D76F8-B283-7045-BFF5-702CCFB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027" y="3170002"/>
            <a:ext cx="9724888" cy="8986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Page Access Attacks and Mitigation Methods</a:t>
            </a:r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33D4748C-CDB1-9F4E-A0BC-43AF44F31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41D65-1E17-6D48-AC57-3BCB057BEACC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Memory Targeted Access Patterns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418796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68099-B6E0-6A4E-B632-3067DFDF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398" y="911204"/>
            <a:ext cx="9964271" cy="18054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Page Access Attacks:</a:t>
            </a:r>
          </a:p>
          <a:p>
            <a:pPr marL="457200" lvl="1" indent="0">
              <a:buNone/>
            </a:pPr>
            <a:r>
              <a:rPr lang="en-US" sz="3600" dirty="0"/>
              <a:t>(1) Methods utilizing page-fault interrupts</a:t>
            </a:r>
          </a:p>
          <a:p>
            <a:pPr marL="457200" lvl="1" indent="0">
              <a:buNone/>
            </a:pPr>
            <a:r>
              <a:rPr lang="en-US" sz="3600" dirty="0"/>
              <a:t>(2) Other methods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9B59106B-BD5A-924E-9FB5-30B4C079D2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0368F9-F337-4C44-A67B-3726027544E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Page access attacks (Cont.)</a:t>
            </a:r>
          </a:p>
        </p:txBody>
      </p:sp>
      <p:pic>
        <p:nvPicPr>
          <p:cNvPr id="19" name="Picture 18" descr="A picture containing text, lamp, doll&#10;&#10;Description automatically generated">
            <a:extLst>
              <a:ext uri="{FF2B5EF4-FFF2-40B4-BE49-F238E27FC236}">
                <a16:creationId xmlns:a16="http://schemas.microsoft.com/office/drawing/2014/main" id="{BD2F73AC-D89A-264A-ABC8-0C70A174EA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0296764" y="911204"/>
            <a:ext cx="1484633" cy="2202247"/>
          </a:xfrm>
          <a:prstGeom prst="rect">
            <a:avLst/>
          </a:prstGeom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54A400E2-D72B-4E4E-BF27-0C0396C1FF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6260359"/>
              </p:ext>
            </p:extLst>
          </p:nvPr>
        </p:nvGraphicFramePr>
        <p:xfrm>
          <a:off x="2907468" y="3175256"/>
          <a:ext cx="5778401" cy="246888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4757">
                  <a:extLst>
                    <a:ext uri="{9D8B030D-6E8A-4147-A177-3AD203B41FA5}">
                      <a16:colId xmlns:a16="http://schemas.microsoft.com/office/drawing/2014/main" val="1028549499"/>
                    </a:ext>
                  </a:extLst>
                </a:gridCol>
                <a:gridCol w="2273644">
                  <a:extLst>
                    <a:ext uri="{9D8B030D-6E8A-4147-A177-3AD203B41FA5}">
                      <a16:colId xmlns:a16="http://schemas.microsoft.com/office/drawing/2014/main" val="315100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Attack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Papers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Page-Fault Interrupts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Y. Xu et al. 2015</a:t>
                      </a:r>
                    </a:p>
                    <a:p>
                      <a:pPr algn="ctr"/>
                      <a:r>
                        <a:rPr lang="en-US" sz="1400" dirty="0"/>
                        <a:t>Shinde et a. 2015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Wang et al. 2017</a:t>
                      </a:r>
                    </a:p>
                    <a:p>
                      <a:pPr algn="ctr"/>
                      <a:r>
                        <a:rPr lang="en-US" sz="1400" dirty="0"/>
                        <a:t>sassy et al. 2018</a:t>
                      </a:r>
                    </a:p>
                    <a:p>
                      <a:pPr algn="ctr"/>
                      <a:r>
                        <a:rPr lang="en-US" sz="1400" dirty="0"/>
                        <a:t>Ahmed et al. 2018</a:t>
                      </a:r>
                    </a:p>
                    <a:p>
                      <a:pPr algn="ctr"/>
                      <a:r>
                        <a:rPr lang="en-US" sz="1400" dirty="0" err="1"/>
                        <a:t>Gyselinck</a:t>
                      </a:r>
                      <a:r>
                        <a:rPr lang="en-US" sz="1400" dirty="0"/>
                        <a:t> et al.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Others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J. Van et al. 2017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/>
                        <a:t>Bulck</a:t>
                      </a:r>
                      <a:r>
                        <a:rPr lang="en-US" sz="1400" dirty="0"/>
                        <a:t> et al. 2017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76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1028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60D76F8-B283-7045-BFF5-702CCFBC6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46" y="1135140"/>
            <a:ext cx="9724888" cy="898635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/>
              <a:t>Powerful adversary compromises OS memory modules</a:t>
            </a:r>
          </a:p>
          <a:p>
            <a:r>
              <a:rPr lang="en-US" sz="3200" dirty="0"/>
              <a:t>Enforce CPU to raise page faults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33D4748C-CDB1-9F4E-A0BC-43AF44F31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941D65-1E17-6D48-AC57-3BCB057BEACC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Page-fault interrupt</a:t>
            </a:r>
          </a:p>
        </p:txBody>
      </p:sp>
      <p:pic>
        <p:nvPicPr>
          <p:cNvPr id="7" name="Picture 2" descr="Index of /~jbell/CourseNotes/OperatingSystems/images/Chapter8">
            <a:extLst>
              <a:ext uri="{FF2B5EF4-FFF2-40B4-BE49-F238E27FC236}">
                <a16:creationId xmlns:a16="http://schemas.microsoft.com/office/drawing/2014/main" id="{4E1A40F5-C375-3842-A468-1599E74C5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06" y="2125532"/>
            <a:ext cx="5020783" cy="28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F3A25D0-16DD-BF4B-998B-AB26D1274B83}"/>
              </a:ext>
            </a:extLst>
          </p:cNvPr>
          <p:cNvSpPr txBox="1"/>
          <p:nvPr/>
        </p:nvSpPr>
        <p:spPr>
          <a:xfrm>
            <a:off x="1056067" y="5119959"/>
            <a:ext cx="436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 Memory Page Management (Simplified)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1C0E9E-B262-ED48-A068-EB04DDDF778A}"/>
              </a:ext>
            </a:extLst>
          </p:cNvPr>
          <p:cNvSpPr txBox="1"/>
          <p:nvPr/>
        </p:nvSpPr>
        <p:spPr>
          <a:xfrm>
            <a:off x="7560920" y="5119959"/>
            <a:ext cx="3777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Enclave Page Cache (EPC) Architecture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55E2237-2F32-A74F-A919-EB2BF43734FF}"/>
              </a:ext>
            </a:extLst>
          </p:cNvPr>
          <p:cNvGrpSpPr/>
          <p:nvPr/>
        </p:nvGrpSpPr>
        <p:grpSpPr>
          <a:xfrm>
            <a:off x="7372903" y="2488523"/>
            <a:ext cx="4153605" cy="1870087"/>
            <a:chOff x="7372903" y="3091424"/>
            <a:chExt cx="4153605" cy="1870087"/>
          </a:xfrm>
        </p:grpSpPr>
        <p:pic>
          <p:nvPicPr>
            <p:cNvPr id="1026" name="Picture 2" descr="Enclave page cache [1]. | Download Scientific Diagram">
              <a:extLst>
                <a:ext uri="{FF2B5EF4-FFF2-40B4-BE49-F238E27FC236}">
                  <a16:creationId xmlns:a16="http://schemas.microsoft.com/office/drawing/2014/main" id="{B600A622-D185-294F-85EC-A7349EE0C51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13"/>
            <a:stretch/>
          </p:blipFill>
          <p:spPr bwMode="auto">
            <a:xfrm>
              <a:off x="7372903" y="3091424"/>
              <a:ext cx="4153605" cy="1870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5F6F579-8D57-794C-A735-2F964D331A70}"/>
                </a:ext>
              </a:extLst>
            </p:cNvPr>
            <p:cNvCxnSpPr>
              <a:cxnSpLocks/>
            </p:cNvCxnSpPr>
            <p:nvPr/>
          </p:nvCxnSpPr>
          <p:spPr>
            <a:xfrm>
              <a:off x="11526508" y="3188043"/>
              <a:ext cx="0" cy="1689453"/>
            </a:xfrm>
            <a:prstGeom prst="line">
              <a:avLst/>
            </a:prstGeom>
            <a:ln w="952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2EDE6AF-4B23-D540-92CC-EBCA6BF7A318}"/>
              </a:ext>
            </a:extLst>
          </p:cNvPr>
          <p:cNvSpPr txBox="1"/>
          <p:nvPr/>
        </p:nvSpPr>
        <p:spPr>
          <a:xfrm>
            <a:off x="226756" y="6134142"/>
            <a:ext cx="6681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“Controlled-channel attacks: Deterministic side channels for untrusted operating systems,”, Xu et al, S&amp;P 2015</a:t>
            </a:r>
          </a:p>
          <a:p>
            <a:r>
              <a:rPr lang="en-US" sz="1100" dirty="0"/>
              <a:t>[2] “Preventing Your Faults From Telling Your Secrets: Defenses Against Pigeonhole Attacks”, Shinde et al, 2015</a:t>
            </a:r>
          </a:p>
        </p:txBody>
      </p:sp>
    </p:spTree>
    <p:extLst>
      <p:ext uri="{BB962C8B-B14F-4D97-AF65-F5344CB8AC3E}">
        <p14:creationId xmlns:p14="http://schemas.microsoft.com/office/powerpoint/2010/main" val="13732226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Index of /~jbell/CourseNotes/OperatingSystems/images/Chapter8">
            <a:extLst>
              <a:ext uri="{FF2B5EF4-FFF2-40B4-BE49-F238E27FC236}">
                <a16:creationId xmlns:a16="http://schemas.microsoft.com/office/drawing/2014/main" id="{2C265C06-F918-C14B-8549-ACBAA171F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158" y="2185404"/>
            <a:ext cx="5020783" cy="286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68099-B6E0-6A4E-B632-3067DFDF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46" y="1135140"/>
            <a:ext cx="9724888" cy="1782872"/>
          </a:xfrm>
        </p:spPr>
        <p:txBody>
          <a:bodyPr>
            <a:normAutofit/>
          </a:bodyPr>
          <a:lstStyle/>
          <a:p>
            <a:r>
              <a:rPr lang="en-US" sz="2400" dirty="0"/>
              <a:t>Controlled Channel Attack</a:t>
            </a:r>
          </a:p>
          <a:p>
            <a:pPr lvl="1"/>
            <a:r>
              <a:rPr lang="en-US" sz="2000" dirty="0"/>
              <a:t>Manipulating page table entries</a:t>
            </a:r>
          </a:p>
          <a:p>
            <a:pPr lvl="1"/>
            <a:r>
              <a:rPr lang="en-US" sz="2000" dirty="0"/>
              <a:t>Load only minimum number of pages</a:t>
            </a:r>
          </a:p>
          <a:p>
            <a:pPr lvl="1"/>
            <a:r>
              <a:rPr lang="en-US" sz="2000" dirty="0"/>
              <a:t>Will incur page-fault in every statement</a:t>
            </a:r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9B59106B-BD5A-924E-9FB5-30B4C079D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0368F9-F337-4C44-A67B-3726027544E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Page Access Pattern Attacks using page-fault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1AAA5-1083-2143-896E-EFB078A3FCC5}"/>
              </a:ext>
            </a:extLst>
          </p:cNvPr>
          <p:cNvSpPr txBox="1"/>
          <p:nvPr/>
        </p:nvSpPr>
        <p:spPr>
          <a:xfrm>
            <a:off x="3292819" y="5179831"/>
            <a:ext cx="4368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 Memory Page Management (Simplified)</a:t>
            </a: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2432E861-7E06-9140-83DC-C3DF31A8CE33}"/>
              </a:ext>
            </a:extLst>
          </p:cNvPr>
          <p:cNvSpPr/>
          <p:nvPr/>
        </p:nvSpPr>
        <p:spPr>
          <a:xfrm>
            <a:off x="3292819" y="3815979"/>
            <a:ext cx="336176" cy="86619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  <a:highlight>
                <a:srgbClr val="FF00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0CFB7E-E886-0344-8E3F-EC7134C39143}"/>
              </a:ext>
            </a:extLst>
          </p:cNvPr>
          <p:cNvSpPr txBox="1"/>
          <p:nvPr/>
        </p:nvSpPr>
        <p:spPr>
          <a:xfrm>
            <a:off x="531229" y="4064412"/>
            <a:ext cx="23500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Load 3 pages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 page for op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 page for operands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D41E0A-5749-F641-BDAB-4907E55A1975}"/>
              </a:ext>
            </a:extLst>
          </p:cNvPr>
          <p:cNvSpPr txBox="1"/>
          <p:nvPr/>
        </p:nvSpPr>
        <p:spPr>
          <a:xfrm>
            <a:off x="226756" y="6134142"/>
            <a:ext cx="66816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“Controlled-channel attacks: Deterministic side channels for untrusted operating systems,”, Xu et al, S&amp;P 2015</a:t>
            </a:r>
          </a:p>
          <a:p>
            <a:r>
              <a:rPr lang="en-US" sz="1100" dirty="0"/>
              <a:t>[2] “Preventing Your Faults From Telling Your Secrets: Defenses Against Pigeonhole Attacks”, Shinde et al, 2015</a:t>
            </a:r>
          </a:p>
        </p:txBody>
      </p:sp>
    </p:spTree>
    <p:extLst>
      <p:ext uri="{BB962C8B-B14F-4D97-AF65-F5344CB8AC3E}">
        <p14:creationId xmlns:p14="http://schemas.microsoft.com/office/powerpoint/2010/main" val="11566279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368099-B6E0-6A4E-B632-3067DFDFF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746" y="1135140"/>
            <a:ext cx="9724888" cy="2293860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Achieve Single Stepping</a:t>
            </a:r>
          </a:p>
          <a:p>
            <a:pPr lvl="1"/>
            <a:r>
              <a:rPr lang="en-US" sz="2800" dirty="0"/>
              <a:t>Analyze avg. CPU speed to perform single statement</a:t>
            </a:r>
          </a:p>
          <a:p>
            <a:pPr lvl="1"/>
            <a:r>
              <a:rPr lang="en-US" sz="2800" dirty="0"/>
              <a:t>Manipulate APIC Timer to call interrupt for each statement</a:t>
            </a:r>
          </a:p>
          <a:p>
            <a:r>
              <a:rPr lang="en-US" sz="3200" dirty="0"/>
              <a:t>Observing Page-table entries</a:t>
            </a:r>
          </a:p>
          <a:p>
            <a:pPr lvl="1"/>
            <a:r>
              <a:rPr lang="en-US" sz="2800" dirty="0"/>
              <a:t>Accessed Bit – page reading</a:t>
            </a:r>
          </a:p>
          <a:p>
            <a:pPr lvl="1"/>
            <a:r>
              <a:rPr lang="en-US" sz="2800" dirty="0"/>
              <a:t>Dirty Bit –  page writing</a:t>
            </a:r>
          </a:p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9B59106B-BD5A-924E-9FB5-30B4C079D2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0368F9-F337-4C44-A67B-3726027544E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Beyond Page-fault Attack / attack without page-fault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E5E591-CD88-A143-88FD-8C70E6ED5C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822" y="3695635"/>
            <a:ext cx="6845300" cy="1003300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FE52796-3E10-BD42-AF29-97022F19D5B6}"/>
              </a:ext>
            </a:extLst>
          </p:cNvPr>
          <p:cNvCxnSpPr>
            <a:cxnSpLocks/>
          </p:cNvCxnSpPr>
          <p:nvPr/>
        </p:nvCxnSpPr>
        <p:spPr>
          <a:xfrm>
            <a:off x="7772400" y="3529292"/>
            <a:ext cx="1" cy="55133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7FA876D-EF2F-414E-8CE8-3B49CF3DB182}"/>
              </a:ext>
            </a:extLst>
          </p:cNvPr>
          <p:cNvCxnSpPr>
            <a:cxnSpLocks/>
          </p:cNvCxnSpPr>
          <p:nvPr/>
        </p:nvCxnSpPr>
        <p:spPr>
          <a:xfrm flipV="1">
            <a:off x="7575178" y="4375100"/>
            <a:ext cx="0" cy="61408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F880BD9-7FBB-184E-9895-2CD0FF59AE78}"/>
              </a:ext>
            </a:extLst>
          </p:cNvPr>
          <p:cNvSpPr txBox="1"/>
          <p:nvPr/>
        </p:nvSpPr>
        <p:spPr>
          <a:xfrm>
            <a:off x="7214394" y="3171237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Accessed Bit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E4116D-3216-C343-B2FC-F5B3BD17D2BB}"/>
              </a:ext>
            </a:extLst>
          </p:cNvPr>
          <p:cNvSpPr txBox="1"/>
          <p:nvPr/>
        </p:nvSpPr>
        <p:spPr>
          <a:xfrm>
            <a:off x="7100528" y="498918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Dirty Bit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FBF9C9-CDF0-B747-B3E3-B6B782B7C768}"/>
              </a:ext>
            </a:extLst>
          </p:cNvPr>
          <p:cNvSpPr txBox="1"/>
          <p:nvPr/>
        </p:nvSpPr>
        <p:spPr>
          <a:xfrm>
            <a:off x="2939954" y="5019520"/>
            <a:ext cx="3435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Fig: Structure of Page-table entries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4C1119-E2FB-7B44-ADBD-DA6311426E06}"/>
              </a:ext>
            </a:extLst>
          </p:cNvPr>
          <p:cNvSpPr txBox="1"/>
          <p:nvPr/>
        </p:nvSpPr>
        <p:spPr>
          <a:xfrm>
            <a:off x="226756" y="6134142"/>
            <a:ext cx="49039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 err="1"/>
              <a:t>SGXStep</a:t>
            </a:r>
            <a:r>
              <a:rPr lang="en-US" sz="1100" dirty="0"/>
              <a:t>,” in Proc. 2nd Work. Syst. </a:t>
            </a:r>
            <a:r>
              <a:rPr lang="en-US" sz="1100" dirty="0" err="1"/>
              <a:t>Softw</a:t>
            </a:r>
            <a:r>
              <a:rPr lang="en-US" sz="1100" dirty="0"/>
              <a:t>. Trust. Exec., Bulk et al., </a:t>
            </a:r>
            <a:r>
              <a:rPr lang="en-US" sz="1100" dirty="0" err="1"/>
              <a:t>SysTEX</a:t>
            </a:r>
            <a:r>
              <a:rPr lang="en-US" sz="1100" dirty="0"/>
              <a:t>’ 2017 </a:t>
            </a:r>
          </a:p>
          <a:p>
            <a:r>
              <a:rPr lang="en-US" sz="1100" dirty="0"/>
              <a:t>[2] Telling Your Secrets Without Page Faults, </a:t>
            </a:r>
            <a:r>
              <a:rPr lang="en-US" sz="1100" dirty="0" err="1"/>
              <a:t>Bulck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</p:txBody>
      </p:sp>
    </p:spTree>
    <p:extLst>
      <p:ext uri="{BB962C8B-B14F-4D97-AF65-F5344CB8AC3E}">
        <p14:creationId xmlns:p14="http://schemas.microsoft.com/office/powerpoint/2010/main" val="1957176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778ACAA-1E50-ED43-9BBC-5F474EC9B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975" y="740217"/>
            <a:ext cx="3320983" cy="7402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Data Page Access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AE3B7774-A371-E142-9978-D96B21671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4B9F9DA-00CD-DA45-91D9-BAFA63BA2A9F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Exploiting Page level access pattern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107492-8CAC-6B44-9AFD-F15DBA00FE77}"/>
              </a:ext>
            </a:extLst>
          </p:cNvPr>
          <p:cNvSpPr txBox="1">
            <a:spLocks/>
          </p:cNvSpPr>
          <p:nvPr/>
        </p:nvSpPr>
        <p:spPr>
          <a:xfrm>
            <a:off x="6450360" y="715776"/>
            <a:ext cx="4948521" cy="7402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Code Page Access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8B390E8-683A-FC4D-B30A-6B34F0D05C68}"/>
              </a:ext>
            </a:extLst>
          </p:cNvPr>
          <p:cNvSpPr/>
          <p:nvPr/>
        </p:nvSpPr>
        <p:spPr>
          <a:xfrm>
            <a:off x="2931075" y="1696663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654F54-35C9-324B-94FF-7278D1C0C626}"/>
              </a:ext>
            </a:extLst>
          </p:cNvPr>
          <p:cNvSpPr/>
          <p:nvPr/>
        </p:nvSpPr>
        <p:spPr>
          <a:xfrm>
            <a:off x="2931075" y="2084969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936C60F-94DD-654D-B87E-22305D928B7C}"/>
              </a:ext>
            </a:extLst>
          </p:cNvPr>
          <p:cNvSpPr/>
          <p:nvPr/>
        </p:nvSpPr>
        <p:spPr>
          <a:xfrm>
            <a:off x="2931075" y="2473275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20FEA76-CE0A-0E46-897C-2CDC5F7BA2CD}"/>
              </a:ext>
            </a:extLst>
          </p:cNvPr>
          <p:cNvSpPr/>
          <p:nvPr/>
        </p:nvSpPr>
        <p:spPr>
          <a:xfrm>
            <a:off x="2931075" y="2863239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542A66-3DF6-9F4C-B720-E6F150859DF9}"/>
              </a:ext>
            </a:extLst>
          </p:cNvPr>
          <p:cNvSpPr/>
          <p:nvPr/>
        </p:nvSpPr>
        <p:spPr>
          <a:xfrm>
            <a:off x="2931075" y="3256522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1EB75B-0A15-B646-AA24-C0A076E82972}"/>
              </a:ext>
            </a:extLst>
          </p:cNvPr>
          <p:cNvSpPr/>
          <p:nvPr/>
        </p:nvSpPr>
        <p:spPr>
          <a:xfrm>
            <a:off x="2931075" y="3644828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FE5225-EF4F-2D4E-9FD3-CE752CCAB451}"/>
              </a:ext>
            </a:extLst>
          </p:cNvPr>
          <p:cNvSpPr/>
          <p:nvPr/>
        </p:nvSpPr>
        <p:spPr>
          <a:xfrm>
            <a:off x="2931075" y="4033134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88F6DDC-3E1F-414A-9C64-94CB78F31866}"/>
              </a:ext>
            </a:extLst>
          </p:cNvPr>
          <p:cNvSpPr/>
          <p:nvPr/>
        </p:nvSpPr>
        <p:spPr>
          <a:xfrm>
            <a:off x="2931075" y="4423098"/>
            <a:ext cx="354072" cy="320669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611DD4-E9B2-DB4B-BA82-2C1B70EF5564}"/>
              </a:ext>
            </a:extLst>
          </p:cNvPr>
          <p:cNvSpPr txBox="1"/>
          <p:nvPr/>
        </p:nvSpPr>
        <p:spPr>
          <a:xfrm>
            <a:off x="1277528" y="1349466"/>
            <a:ext cx="1410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 address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0003C18-942D-EE48-A3F6-10F36D4E432A}"/>
              </a:ext>
            </a:extLst>
          </p:cNvPr>
          <p:cNvSpPr txBox="1"/>
          <p:nvPr/>
        </p:nvSpPr>
        <p:spPr>
          <a:xfrm>
            <a:off x="2747499" y="1349466"/>
            <a:ext cx="7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Pages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302A57-79D2-7B4B-8BC3-999CCBEC0876}"/>
              </a:ext>
            </a:extLst>
          </p:cNvPr>
          <p:cNvSpPr txBox="1"/>
          <p:nvPr/>
        </p:nvSpPr>
        <p:spPr>
          <a:xfrm>
            <a:off x="1689284" y="1715637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518F95-D633-6140-9439-B433FAA0B472}"/>
              </a:ext>
            </a:extLst>
          </p:cNvPr>
          <p:cNvSpPr txBox="1"/>
          <p:nvPr/>
        </p:nvSpPr>
        <p:spPr>
          <a:xfrm>
            <a:off x="1689284" y="2060637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A756E4-C717-E94D-B664-36A3E7CDC3AC}"/>
              </a:ext>
            </a:extLst>
          </p:cNvPr>
          <p:cNvSpPr txBox="1"/>
          <p:nvPr/>
        </p:nvSpPr>
        <p:spPr>
          <a:xfrm>
            <a:off x="1689284" y="2451140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1393E71-3B19-C445-8A70-3F2051C4C02A}"/>
              </a:ext>
            </a:extLst>
          </p:cNvPr>
          <p:cNvSpPr txBox="1"/>
          <p:nvPr/>
        </p:nvSpPr>
        <p:spPr>
          <a:xfrm>
            <a:off x="1689284" y="2838907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A13A43-A246-054F-ADD4-8D946A0BF909}"/>
              </a:ext>
            </a:extLst>
          </p:cNvPr>
          <p:cNvSpPr txBox="1"/>
          <p:nvPr/>
        </p:nvSpPr>
        <p:spPr>
          <a:xfrm>
            <a:off x="1689284" y="3232190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0xa5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B227704-0960-2C47-8F47-6C9ECBFD2FA4}"/>
              </a:ext>
            </a:extLst>
          </p:cNvPr>
          <p:cNvSpPr txBox="1"/>
          <p:nvPr/>
        </p:nvSpPr>
        <p:spPr>
          <a:xfrm>
            <a:off x="1689284" y="3644828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D5036C4-7C5F-4D47-A028-E8D219484807}"/>
              </a:ext>
            </a:extLst>
          </p:cNvPr>
          <p:cNvSpPr txBox="1"/>
          <p:nvPr/>
        </p:nvSpPr>
        <p:spPr>
          <a:xfrm>
            <a:off x="1689284" y="3967095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241364-B7B7-5345-9581-2214269AA348}"/>
              </a:ext>
            </a:extLst>
          </p:cNvPr>
          <p:cNvSpPr txBox="1"/>
          <p:nvPr/>
        </p:nvSpPr>
        <p:spPr>
          <a:xfrm>
            <a:off x="1689284" y="4353803"/>
            <a:ext cx="624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0xa8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2D7B9094-8073-8448-B23C-C96A533774DC}"/>
              </a:ext>
            </a:extLst>
          </p:cNvPr>
          <p:cNvCxnSpPr>
            <a:cxnSpLocks/>
          </p:cNvCxnSpPr>
          <p:nvPr/>
        </p:nvCxnSpPr>
        <p:spPr>
          <a:xfrm flipH="1">
            <a:off x="3285147" y="2552928"/>
            <a:ext cx="42641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6CF55A-B8A4-BF4C-8F4E-95456A6ADA1B}"/>
              </a:ext>
            </a:extLst>
          </p:cNvPr>
          <p:cNvCxnSpPr>
            <a:cxnSpLocks/>
          </p:cNvCxnSpPr>
          <p:nvPr/>
        </p:nvCxnSpPr>
        <p:spPr>
          <a:xfrm flipH="1">
            <a:off x="3285147" y="3778650"/>
            <a:ext cx="42641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ADE693B-4430-614D-8272-A694B39095E2}"/>
              </a:ext>
            </a:extLst>
          </p:cNvPr>
          <p:cNvCxnSpPr>
            <a:cxnSpLocks/>
          </p:cNvCxnSpPr>
          <p:nvPr/>
        </p:nvCxnSpPr>
        <p:spPr>
          <a:xfrm flipH="1">
            <a:off x="3285147" y="2713262"/>
            <a:ext cx="426415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47D8E74-89F0-0A49-812A-FF44DE9BCA01}"/>
              </a:ext>
            </a:extLst>
          </p:cNvPr>
          <p:cNvGrpSpPr/>
          <p:nvPr/>
        </p:nvGrpSpPr>
        <p:grpSpPr>
          <a:xfrm>
            <a:off x="5686122" y="2396059"/>
            <a:ext cx="4839708" cy="3441085"/>
            <a:chOff x="6229003" y="2750573"/>
            <a:chExt cx="4839708" cy="3441085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A0F5BC6-E181-B34C-8B1A-E34005398502}"/>
                </a:ext>
              </a:extLst>
            </p:cNvPr>
            <p:cNvSpPr/>
            <p:nvPr/>
          </p:nvSpPr>
          <p:spPr>
            <a:xfrm>
              <a:off x="7853082" y="3268694"/>
              <a:ext cx="1465730" cy="56127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If (input)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028D871B-B1A0-0548-93C2-B7B77611C295}"/>
                </a:ext>
              </a:extLst>
            </p:cNvPr>
            <p:cNvSpPr/>
            <p:nvPr/>
          </p:nvSpPr>
          <p:spPr>
            <a:xfrm>
              <a:off x="6979794" y="4546376"/>
              <a:ext cx="1021316" cy="5973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Func1()</a:t>
              </a:r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3A74FD01-CFF3-FD4A-A218-8E1C8C1BE96B}"/>
                </a:ext>
              </a:extLst>
            </p:cNvPr>
            <p:cNvSpPr/>
            <p:nvPr/>
          </p:nvSpPr>
          <p:spPr>
            <a:xfrm>
              <a:off x="9050421" y="4527941"/>
              <a:ext cx="1021316" cy="59730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Func2()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47A689F-9F3D-174E-A5E1-FCE3AFCE5396}"/>
                </a:ext>
              </a:extLst>
            </p:cNvPr>
            <p:cNvSpPr/>
            <p:nvPr/>
          </p:nvSpPr>
          <p:spPr>
            <a:xfrm>
              <a:off x="7718612" y="3139448"/>
              <a:ext cx="1828800" cy="874163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16C86BA-F278-8840-99DE-3DFE97C6526D}"/>
                </a:ext>
              </a:extLst>
            </p:cNvPr>
            <p:cNvSpPr/>
            <p:nvPr/>
          </p:nvSpPr>
          <p:spPr>
            <a:xfrm>
              <a:off x="6290629" y="4389511"/>
              <a:ext cx="1828800" cy="874163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A7B67B9-436A-5D49-979F-98D819D76B59}"/>
                </a:ext>
              </a:extLst>
            </p:cNvPr>
            <p:cNvSpPr/>
            <p:nvPr/>
          </p:nvSpPr>
          <p:spPr>
            <a:xfrm>
              <a:off x="8956732" y="4389511"/>
              <a:ext cx="1828800" cy="874163"/>
            </a:xfrm>
            <a:prstGeom prst="rect">
              <a:avLst/>
            </a:prstGeom>
            <a:noFill/>
            <a:ln w="2540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B04A24C9-6538-D44B-BF55-0C5942F973C1}"/>
                </a:ext>
              </a:extLst>
            </p:cNvPr>
            <p:cNvSpPr txBox="1"/>
            <p:nvPr/>
          </p:nvSpPr>
          <p:spPr>
            <a:xfrm>
              <a:off x="7598820" y="2750573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 X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2D4EEDC-3B1C-B748-8E59-09518E9547E0}"/>
                </a:ext>
              </a:extLst>
            </p:cNvPr>
            <p:cNvSpPr txBox="1"/>
            <p:nvPr/>
          </p:nvSpPr>
          <p:spPr>
            <a:xfrm>
              <a:off x="6229003" y="3964836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 Y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519F9CD-57DA-B048-82E6-8C0563650161}"/>
                </a:ext>
              </a:extLst>
            </p:cNvPr>
            <p:cNvSpPr txBox="1"/>
            <p:nvPr/>
          </p:nvSpPr>
          <p:spPr>
            <a:xfrm>
              <a:off x="10036281" y="3964836"/>
              <a:ext cx="8045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Page Z</a:t>
              </a:r>
            </a:p>
          </p:txBody>
        </p: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8AC9E755-1CD7-1B40-8F36-CF3ABB2646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19028" y="3894915"/>
              <a:ext cx="638127" cy="603486"/>
            </a:xfrm>
            <a:prstGeom prst="straightConnector1">
              <a:avLst/>
            </a:prstGeom>
            <a:ln w="666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7800B71E-A03A-0C45-90BC-3BF010FF76D7}"/>
                </a:ext>
              </a:extLst>
            </p:cNvPr>
            <p:cNvCxnSpPr>
              <a:cxnSpLocks/>
            </p:cNvCxnSpPr>
            <p:nvPr/>
          </p:nvCxnSpPr>
          <p:spPr>
            <a:xfrm>
              <a:off x="8604058" y="3894915"/>
              <a:ext cx="566090" cy="614882"/>
            </a:xfrm>
            <a:prstGeom prst="straightConnector1">
              <a:avLst/>
            </a:prstGeom>
            <a:ln w="66675">
              <a:solidFill>
                <a:schemeClr val="accent6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13E640F5-9FCB-BA44-B2B2-FC67FEDF5D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90372" y="3706644"/>
              <a:ext cx="1" cy="11577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13107E12-1C3B-1841-AC6D-AEB7E42A01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62547" y="3706644"/>
              <a:ext cx="1" cy="115772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D06216AC-D413-804E-9B46-4588A0ED4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55901" y="4808976"/>
              <a:ext cx="648799" cy="71690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E55D033-1894-174C-A031-636BED1723E2}"/>
                </a:ext>
              </a:extLst>
            </p:cNvPr>
            <p:cNvCxnSpPr>
              <a:cxnSpLocks/>
            </p:cNvCxnSpPr>
            <p:nvPr/>
          </p:nvCxnSpPr>
          <p:spPr>
            <a:xfrm>
              <a:off x="9256978" y="4853342"/>
              <a:ext cx="614154" cy="67135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E99AB8FE-E522-1342-8031-B7A78A44409F}"/>
                </a:ext>
              </a:extLst>
            </p:cNvPr>
            <p:cNvSpPr txBox="1"/>
            <p:nvPr/>
          </p:nvSpPr>
          <p:spPr>
            <a:xfrm>
              <a:off x="6288413" y="5545327"/>
              <a:ext cx="2064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Page fault sequence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X, Y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23D2EA-CBE7-6C42-A58C-F53F8B66F575}"/>
                </a:ext>
              </a:extLst>
            </p:cNvPr>
            <p:cNvSpPr txBox="1"/>
            <p:nvPr/>
          </p:nvSpPr>
          <p:spPr>
            <a:xfrm>
              <a:off x="9003850" y="5545327"/>
              <a:ext cx="20648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Page fault sequence</a:t>
              </a:r>
            </a:p>
            <a:p>
              <a:pPr algn="ctr"/>
              <a:r>
                <a:rPr lang="en-US" dirty="0">
                  <a:solidFill>
                    <a:srgbClr val="C00000"/>
                  </a:solidFill>
                </a:rPr>
                <a:t>X, Z</a:t>
              </a: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38A7CAFE-8209-4A4C-971F-C9FCAD5F41A0}"/>
              </a:ext>
            </a:extLst>
          </p:cNvPr>
          <p:cNvSpPr txBox="1"/>
          <p:nvPr/>
        </p:nvSpPr>
        <p:spPr>
          <a:xfrm>
            <a:off x="7123583" y="1215581"/>
            <a:ext cx="18389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input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    func1();</a:t>
            </a:r>
          </a:p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else</a:t>
            </a:r>
          </a:p>
          <a:p>
            <a:r>
              <a:rPr lang="en-US" dirty="0">
                <a:latin typeface="Courier" pitchFamily="2" charset="0"/>
              </a:rPr>
              <a:t>    func2();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90AAAC4-A341-7545-93D6-F633BE66BD08}"/>
              </a:ext>
            </a:extLst>
          </p:cNvPr>
          <p:cNvSpPr txBox="1"/>
          <p:nvPr/>
        </p:nvSpPr>
        <p:spPr>
          <a:xfrm>
            <a:off x="3714167" y="2344116"/>
            <a:ext cx="624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1st</a:t>
            </a:r>
            <a:endParaRPr lang="en-US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A982B601-D3DF-0D4A-942E-337467C72BE2}"/>
              </a:ext>
            </a:extLst>
          </p:cNvPr>
          <p:cNvSpPr txBox="1"/>
          <p:nvPr/>
        </p:nvSpPr>
        <p:spPr>
          <a:xfrm>
            <a:off x="3714167" y="3557740"/>
            <a:ext cx="624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2nd</a:t>
            </a:r>
            <a:endParaRPr lang="en-US" dirty="0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E5B5C58-8BDF-1343-A3F5-A8A714B5258F}"/>
              </a:ext>
            </a:extLst>
          </p:cNvPr>
          <p:cNvSpPr txBox="1"/>
          <p:nvPr/>
        </p:nvSpPr>
        <p:spPr>
          <a:xfrm>
            <a:off x="3714167" y="2548165"/>
            <a:ext cx="624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3rd</a:t>
            </a:r>
            <a:endParaRPr lang="en-US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B45776C-0645-FB48-B803-4B30C8F55C87}"/>
              </a:ext>
            </a:extLst>
          </p:cNvPr>
          <p:cNvSpPr txBox="1"/>
          <p:nvPr/>
        </p:nvSpPr>
        <p:spPr>
          <a:xfrm>
            <a:off x="1938997" y="4768994"/>
            <a:ext cx="20648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Page fault sequence</a:t>
            </a:r>
          </a:p>
          <a:p>
            <a:pPr algn="ctr"/>
            <a:r>
              <a:rPr lang="en-US" dirty="0">
                <a:solidFill>
                  <a:srgbClr val="C00000"/>
                </a:solidFill>
              </a:rPr>
              <a:t>0xa3, 0xa6, 0xa3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EE69EC3-794C-1342-8E30-1E7BA62ABE98}"/>
              </a:ext>
            </a:extLst>
          </p:cNvPr>
          <p:cNvSpPr txBox="1"/>
          <p:nvPr/>
        </p:nvSpPr>
        <p:spPr>
          <a:xfrm>
            <a:off x="226756" y="5795923"/>
            <a:ext cx="668163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“Controlled-channel attacks: Deterministic side channels for untrusted operating systems,”, Xu et al, S&amp;P 2015</a:t>
            </a:r>
          </a:p>
          <a:p>
            <a:r>
              <a:rPr lang="en-US" sz="1100" dirty="0"/>
              <a:t>[2] “Preventing Your Faults From Telling Your Secrets: Defenses Against Pigeonhole Attacks”, Shinde et al, 2015</a:t>
            </a:r>
          </a:p>
          <a:p>
            <a:r>
              <a:rPr lang="en-US" sz="1100" dirty="0"/>
              <a:t>[3]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 err="1"/>
              <a:t>SGXStep</a:t>
            </a:r>
            <a:r>
              <a:rPr lang="en-US" sz="1100" dirty="0"/>
              <a:t>,” in Proc. 2nd Work. Syst. </a:t>
            </a:r>
            <a:r>
              <a:rPr lang="en-US" sz="1100" dirty="0" err="1"/>
              <a:t>Softw</a:t>
            </a:r>
            <a:r>
              <a:rPr lang="en-US" sz="1100" dirty="0"/>
              <a:t>. Trust. Exec., Bulk et al., </a:t>
            </a:r>
            <a:r>
              <a:rPr lang="en-US" sz="1100" dirty="0" err="1"/>
              <a:t>SysTEX</a:t>
            </a:r>
            <a:r>
              <a:rPr lang="en-US" sz="1100" dirty="0"/>
              <a:t>’ 2017 </a:t>
            </a:r>
          </a:p>
          <a:p>
            <a:r>
              <a:rPr lang="en-US" sz="1100" dirty="0"/>
              <a:t>[4] Telling Your Secrets Without Page Faults, </a:t>
            </a:r>
            <a:r>
              <a:rPr lang="en-US" sz="1100" dirty="0" err="1"/>
              <a:t>Bulck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042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7769D638-7ADB-8842-AE9A-1F142DAB3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7817A6-6FE4-8045-B08F-BAA33DD128D5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Most well-known approaches so far</a:t>
            </a:r>
            <a:endParaRPr lang="en-US" sz="4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FA14A-664C-5443-B588-3094C56413E6}"/>
              </a:ext>
            </a:extLst>
          </p:cNvPr>
          <p:cNvSpPr txBox="1">
            <a:spLocks/>
          </p:cNvSpPr>
          <p:nvPr/>
        </p:nvSpPr>
        <p:spPr>
          <a:xfrm>
            <a:off x="905325" y="1676493"/>
            <a:ext cx="10381350" cy="4260073"/>
          </a:xfrm>
          <a:prstGeom prst="rect">
            <a:avLst/>
          </a:prstGeom>
        </p:spPr>
        <p:txBody>
          <a:bodyPr/>
          <a:lstStyle>
            <a:lvl1pPr marL="400027" indent="-400027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3022" indent="-329652" algn="l" rtl="0" fontAlgn="base">
              <a:spcBef>
                <a:spcPct val="20000"/>
              </a:spcBef>
              <a:spcAft>
                <a:spcPct val="0"/>
              </a:spcAft>
              <a:buChar char="–"/>
              <a:defRPr sz="3400">
                <a:solidFill>
                  <a:schemeClr val="tx1"/>
                </a:solidFill>
                <a:latin typeface="+mn-lt"/>
              </a:defRPr>
            </a:lvl2pPr>
            <a:lvl3pPr marL="1333424" indent="-266685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</a:defRPr>
            </a:lvl3pPr>
            <a:lvl4pPr marL="1866793" indent="-266685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</a:defRPr>
            </a:lvl4pPr>
            <a:lvl5pPr marL="2400163" indent="-26668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5pPr>
            <a:lvl6pPr marL="2933532" indent="-26668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6pPr>
            <a:lvl7pPr marL="3466902" indent="-26668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7pPr>
            <a:lvl8pPr marL="4000271" indent="-26668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8pPr>
            <a:lvl9pPr marL="4533641" indent="-266685" algn="l" rtl="0" fontAlgn="base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3200" kern="0" dirty="0"/>
              <a:t>Software-based crypto approaches </a:t>
            </a:r>
          </a:p>
          <a:p>
            <a:pPr lvl="1"/>
            <a:r>
              <a:rPr lang="en-US" sz="3200" kern="0" dirty="0"/>
              <a:t>Fully Homomorphic Encryption (FHE)</a:t>
            </a:r>
          </a:p>
          <a:p>
            <a:pPr lvl="1"/>
            <a:r>
              <a:rPr lang="en-US" sz="3200" kern="0" dirty="0"/>
              <a:t>Secure Multi-party Computation (SMC)</a:t>
            </a:r>
          </a:p>
          <a:p>
            <a:pPr marL="533370" lvl="1" indent="0">
              <a:buNone/>
            </a:pPr>
            <a:endParaRPr lang="en-US" sz="3200" dirty="0"/>
          </a:p>
          <a:p>
            <a:r>
              <a:rPr lang="en-US" sz="3200" dirty="0"/>
              <a:t>Hardware Isolation Technique</a:t>
            </a:r>
          </a:p>
          <a:p>
            <a:pPr lvl="1"/>
            <a:r>
              <a:rPr lang="en-US" sz="3200" dirty="0"/>
              <a:t>Trusted Execution Environment (TEE) </a:t>
            </a:r>
          </a:p>
          <a:p>
            <a:pPr lvl="1"/>
            <a:endParaRPr lang="en-US" sz="3200" kern="0" dirty="0"/>
          </a:p>
        </p:txBody>
      </p:sp>
    </p:spTree>
    <p:extLst>
      <p:ext uri="{BB962C8B-B14F-4D97-AF65-F5344CB8AC3E}">
        <p14:creationId xmlns:p14="http://schemas.microsoft.com/office/powerpoint/2010/main" val="24615498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039B9E65-472E-F64E-AA17-EC73CEB28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42FD8DF-33E6-0240-B517-8BD8B8270770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Strategies for Page Level Access Pattern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AC16ADA5-40AE-D943-8D69-F7ED0C826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464" y="1238770"/>
            <a:ext cx="10515600" cy="14103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Use Oblivious primitives / programming techniques</a:t>
            </a:r>
          </a:p>
          <a:p>
            <a:r>
              <a:rPr lang="en-US" dirty="0"/>
              <a:t>Adopt Oblivious Algorithms for in-enclave computation as well</a:t>
            </a:r>
          </a:p>
          <a:p>
            <a:r>
              <a:rPr lang="en-US" dirty="0"/>
              <a:t>Verifying Obliviousness using code analyzer </a:t>
            </a: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B4F01ED9-926D-9E44-849E-2910E1638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506318"/>
              </p:ext>
            </p:extLst>
          </p:nvPr>
        </p:nvGraphicFramePr>
        <p:xfrm>
          <a:off x="1477108" y="3175256"/>
          <a:ext cx="7208759" cy="26263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222287">
                  <a:extLst>
                    <a:ext uri="{9D8B030D-6E8A-4147-A177-3AD203B41FA5}">
                      <a16:colId xmlns:a16="http://schemas.microsoft.com/office/drawing/2014/main" val="1028549499"/>
                    </a:ext>
                  </a:extLst>
                </a:gridCol>
                <a:gridCol w="1986472">
                  <a:extLst>
                    <a:ext uri="{9D8B030D-6E8A-4147-A177-3AD203B41FA5}">
                      <a16:colId xmlns:a16="http://schemas.microsoft.com/office/drawing/2014/main" val="315100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Approach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Papers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Oblivious Primitives/ programming techniques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Constable et al. 2018</a:t>
                      </a:r>
                    </a:p>
                    <a:p>
                      <a:pPr algn="ctr"/>
                      <a:r>
                        <a:rPr lang="en-US" sz="1400" dirty="0"/>
                        <a:t>Sassy et al. 2018</a:t>
                      </a:r>
                    </a:p>
                    <a:p>
                      <a:pPr algn="ctr"/>
                      <a:r>
                        <a:rPr lang="en-US" sz="1400" dirty="0"/>
                        <a:t>Ahmed et al. 2018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Oblivious algorithms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Batcher 1968</a:t>
                      </a:r>
                    </a:p>
                    <a:p>
                      <a:pPr algn="ctr"/>
                      <a:r>
                        <a:rPr lang="en-US" sz="1400" dirty="0" err="1"/>
                        <a:t>Dinh</a:t>
                      </a:r>
                      <a:r>
                        <a:rPr lang="en-US" sz="1400" dirty="0"/>
                        <a:t> et al. 2016</a:t>
                      </a:r>
                    </a:p>
                    <a:p>
                      <a:pPr algn="ctr"/>
                      <a:r>
                        <a:rPr lang="en-US" sz="1400" dirty="0"/>
                        <a:t>Zheng et al. 2017</a:t>
                      </a:r>
                    </a:p>
                    <a:p>
                      <a:pPr algn="ctr"/>
                      <a:r>
                        <a:rPr lang="en-US" sz="1400" dirty="0" err="1"/>
                        <a:t>Krastnikov</a:t>
                      </a:r>
                      <a:r>
                        <a:rPr lang="en-US" sz="1400" dirty="0"/>
                        <a:t> et al. 2020</a:t>
                      </a:r>
                    </a:p>
                    <a:p>
                      <a:pPr algn="ctr"/>
                      <a:r>
                        <a:rPr lang="en-US" sz="1400" dirty="0"/>
                        <a:t>Chu et al.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Verifying Obliviousness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Son et al. 2021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68557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2939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26662844-0D4C-9845-8D79-AE9EB39D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9673A2-1843-2943-A705-3B9191206E06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Strategies using Oblivious primitives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D69E7F-1964-0342-B8FB-97D9BF41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330"/>
            <a:ext cx="10810481" cy="2444463"/>
          </a:xfrm>
        </p:spPr>
        <p:txBody>
          <a:bodyPr>
            <a:normAutofit/>
          </a:bodyPr>
          <a:lstStyle/>
          <a:p>
            <a:r>
              <a:rPr lang="en-US" sz="2400" b="1" dirty="0"/>
              <a:t>Leveraging CMOV </a:t>
            </a:r>
            <a:r>
              <a:rPr lang="en-US" sz="2400" dirty="0"/>
              <a:t>instruction from Intel x86 instruction set         [1][2][3]</a:t>
            </a:r>
          </a:p>
          <a:p>
            <a:r>
              <a:rPr lang="en-US" sz="2400" dirty="0"/>
              <a:t>CMOV is an opcode for conditional move operation</a:t>
            </a:r>
          </a:p>
          <a:p>
            <a:r>
              <a:rPr lang="en-US" sz="2400" dirty="0"/>
              <a:t>Example usage: </a:t>
            </a:r>
            <a:r>
              <a:rPr lang="en-US" sz="2400" dirty="0">
                <a:latin typeface="Courier" pitchFamily="2" charset="0"/>
              </a:rPr>
              <a:t>CMOV SRC,DST</a:t>
            </a:r>
          </a:p>
          <a:p>
            <a:r>
              <a:rPr lang="en-US" sz="2400" dirty="0"/>
              <a:t>Regardless of condition, the memory operand is read/accessed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075AFB4-73E4-A44E-859A-1B29CD8DE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585" y="3044040"/>
            <a:ext cx="6140824" cy="2560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169110F-F25E-F94D-BDAB-2BD3010168B3}"/>
              </a:ext>
            </a:extLst>
          </p:cNvPr>
          <p:cNvSpPr txBox="1"/>
          <p:nvPr/>
        </p:nvSpPr>
        <p:spPr>
          <a:xfrm>
            <a:off x="228600" y="5944424"/>
            <a:ext cx="57262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 err="1"/>
              <a:t>ibOblivious</a:t>
            </a:r>
            <a:r>
              <a:rPr lang="en-US" sz="1100" dirty="0"/>
              <a:t>: A C++ Library for Oblivious Data Structures and Algorithms, Constable et al., 2018</a:t>
            </a:r>
          </a:p>
          <a:p>
            <a:r>
              <a:rPr lang="en-US" sz="1100" dirty="0"/>
              <a:t>[2]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NDSSS’ 2018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</p:txBody>
      </p:sp>
    </p:spTree>
    <p:extLst>
      <p:ext uri="{BB962C8B-B14F-4D97-AF65-F5344CB8AC3E}">
        <p14:creationId xmlns:p14="http://schemas.microsoft.com/office/powerpoint/2010/main" val="22617478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C81CE0D9-503E-644D-8732-4F07791907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23C37A0-5210-9D4C-A256-8FCBCDBFC529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Strategies using Oblivious primitives (Cont.)</a:t>
            </a:r>
          </a:p>
        </p:txBody>
      </p:sp>
      <p:sp>
        <p:nvSpPr>
          <p:cNvPr id="6" name="Content Placeholder 13">
            <a:extLst>
              <a:ext uri="{FF2B5EF4-FFF2-40B4-BE49-F238E27FC236}">
                <a16:creationId xmlns:a16="http://schemas.microsoft.com/office/drawing/2014/main" id="{6A830609-5B8B-2447-9CEB-89A573D3C2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53330"/>
            <a:ext cx="10810481" cy="1265391"/>
          </a:xfrm>
        </p:spPr>
        <p:txBody>
          <a:bodyPr>
            <a:normAutofit/>
          </a:bodyPr>
          <a:lstStyle/>
          <a:p>
            <a:r>
              <a:rPr lang="en-US" dirty="0"/>
              <a:t>Oblivious array access in Enclave</a:t>
            </a:r>
          </a:p>
          <a:p>
            <a:pPr lvl="1"/>
            <a:r>
              <a:rPr lang="en-US" dirty="0"/>
              <a:t>Iterate though entire array and access all the array element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0B3747F-CB6D-9A4A-95CF-9FA09A3351AC}"/>
              </a:ext>
            </a:extLst>
          </p:cNvPr>
          <p:cNvGrpSpPr/>
          <p:nvPr/>
        </p:nvGrpSpPr>
        <p:grpSpPr>
          <a:xfrm>
            <a:off x="3117353" y="2318322"/>
            <a:ext cx="4531658" cy="3580340"/>
            <a:chOff x="2319057" y="2679055"/>
            <a:chExt cx="2380196" cy="18805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5AFE80-D9D3-9443-B574-D77137EEF9E3}"/>
                </a:ext>
              </a:extLst>
            </p:cNvPr>
            <p:cNvSpPr/>
            <p:nvPr/>
          </p:nvSpPr>
          <p:spPr>
            <a:xfrm>
              <a:off x="4020287" y="2679055"/>
              <a:ext cx="678966" cy="3206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348100-72F6-9643-A7D6-A450F224377E}"/>
                </a:ext>
              </a:extLst>
            </p:cNvPr>
            <p:cNvSpPr/>
            <p:nvPr/>
          </p:nvSpPr>
          <p:spPr>
            <a:xfrm>
              <a:off x="4020287" y="3067361"/>
              <a:ext cx="678966" cy="3206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8E97BA7-2BC2-E141-A8AB-790719C54BBD}"/>
                </a:ext>
              </a:extLst>
            </p:cNvPr>
            <p:cNvSpPr/>
            <p:nvPr/>
          </p:nvSpPr>
          <p:spPr>
            <a:xfrm>
              <a:off x="4020287" y="3455667"/>
              <a:ext cx="678966" cy="32066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8D2F2EA-3996-2B40-BA15-05166F1A5747}"/>
                </a:ext>
              </a:extLst>
            </p:cNvPr>
            <p:cNvSpPr/>
            <p:nvPr/>
          </p:nvSpPr>
          <p:spPr>
            <a:xfrm>
              <a:off x="4020287" y="3845631"/>
              <a:ext cx="678966" cy="3206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B7D1521-AF2A-ED47-9020-CC6C9B1EBFCB}"/>
                </a:ext>
              </a:extLst>
            </p:cNvPr>
            <p:cNvSpPr/>
            <p:nvPr/>
          </p:nvSpPr>
          <p:spPr>
            <a:xfrm>
              <a:off x="4020287" y="4238914"/>
              <a:ext cx="678966" cy="320669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0A6029-D28D-CD42-8BFC-BE51D22427AC}"/>
                </a:ext>
              </a:extLst>
            </p:cNvPr>
            <p:cNvSpPr/>
            <p:nvPr/>
          </p:nvSpPr>
          <p:spPr>
            <a:xfrm>
              <a:off x="2319057" y="3429000"/>
              <a:ext cx="613792" cy="320669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Input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8D3E075-B478-7E4D-85C1-CCD95B404724}"/>
                </a:ext>
              </a:extLst>
            </p:cNvPr>
            <p:cNvCxnSpPr/>
            <p:nvPr/>
          </p:nvCxnSpPr>
          <p:spPr>
            <a:xfrm flipV="1">
              <a:off x="2932849" y="2839389"/>
              <a:ext cx="1087438" cy="749945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F21B4FA-C626-FA4B-92E7-35142F22F8BA}"/>
                </a:ext>
              </a:extLst>
            </p:cNvPr>
            <p:cNvCxnSpPr>
              <a:cxnSpLocks/>
              <a:stCxn id="13" idx="3"/>
              <a:endCxn id="9" idx="1"/>
            </p:cNvCxnSpPr>
            <p:nvPr/>
          </p:nvCxnSpPr>
          <p:spPr>
            <a:xfrm flipV="1">
              <a:off x="2932849" y="3227695"/>
              <a:ext cx="1087438" cy="36163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B71A282-FAF0-3844-A9D1-F1065A4F5363}"/>
                </a:ext>
              </a:extLst>
            </p:cNvPr>
            <p:cNvCxnSpPr>
              <a:cxnSpLocks/>
              <a:stCxn id="13" idx="3"/>
              <a:endCxn id="10" idx="1"/>
            </p:cNvCxnSpPr>
            <p:nvPr/>
          </p:nvCxnSpPr>
          <p:spPr>
            <a:xfrm>
              <a:off x="2932849" y="3589334"/>
              <a:ext cx="1087438" cy="2666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olid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6B8F99D-C0DA-5040-8ADE-A750FCA45460}"/>
                </a:ext>
              </a:extLst>
            </p:cNvPr>
            <p:cNvCxnSpPr>
              <a:cxnSpLocks/>
              <a:stCxn id="13" idx="3"/>
              <a:endCxn id="11" idx="1"/>
            </p:cNvCxnSpPr>
            <p:nvPr/>
          </p:nvCxnSpPr>
          <p:spPr>
            <a:xfrm>
              <a:off x="2932849" y="3589334"/>
              <a:ext cx="1087438" cy="41663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69678770-6E10-0646-970D-CD3558DB3725}"/>
                </a:ext>
              </a:extLst>
            </p:cNvPr>
            <p:cNvCxnSpPr>
              <a:cxnSpLocks/>
              <a:endCxn id="12" idx="1"/>
            </p:cNvCxnSpPr>
            <p:nvPr/>
          </p:nvCxnSpPr>
          <p:spPr>
            <a:xfrm>
              <a:off x="2932849" y="3568021"/>
              <a:ext cx="1087438" cy="831227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A6193FE-5832-D648-BECD-7E8A26E258D9}"/>
              </a:ext>
            </a:extLst>
          </p:cNvPr>
          <p:cNvSpPr txBox="1"/>
          <p:nvPr/>
        </p:nvSpPr>
        <p:spPr>
          <a:xfrm>
            <a:off x="4141874" y="3244879"/>
            <a:ext cx="786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CMOV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FDE80F-0D42-304A-AE73-605B1A75301E}"/>
              </a:ext>
            </a:extLst>
          </p:cNvPr>
          <p:cNvSpPr txBox="1"/>
          <p:nvPr/>
        </p:nvSpPr>
        <p:spPr>
          <a:xfrm>
            <a:off x="5845386" y="246277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D5DE36F-94BB-F648-8415-421EBACEB3CB}"/>
              </a:ext>
            </a:extLst>
          </p:cNvPr>
          <p:cNvSpPr txBox="1"/>
          <p:nvPr/>
        </p:nvSpPr>
        <p:spPr>
          <a:xfrm>
            <a:off x="5848592" y="3013546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4573D4-2D9F-CC44-AEA0-D209E1AD7AE5}"/>
              </a:ext>
            </a:extLst>
          </p:cNvPr>
          <p:cNvSpPr txBox="1"/>
          <p:nvPr/>
        </p:nvSpPr>
        <p:spPr>
          <a:xfrm>
            <a:off x="5848592" y="3725759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51FD21-0EBD-7A4A-AF50-CA877890BEF0}"/>
              </a:ext>
            </a:extLst>
          </p:cNvPr>
          <p:cNvSpPr txBox="1"/>
          <p:nvPr/>
        </p:nvSpPr>
        <p:spPr>
          <a:xfrm>
            <a:off x="5848592" y="4316086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1330594-93EC-0E48-AE6D-44C88F15C225}"/>
              </a:ext>
            </a:extLst>
          </p:cNvPr>
          <p:cNvSpPr txBox="1"/>
          <p:nvPr/>
        </p:nvSpPr>
        <p:spPr>
          <a:xfrm>
            <a:off x="5848592" y="49652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506C0E-BDF4-2142-85D8-EE232AE7B46A}"/>
              </a:ext>
            </a:extLst>
          </p:cNvPr>
          <p:cNvSpPr txBox="1"/>
          <p:nvPr/>
        </p:nvSpPr>
        <p:spPr>
          <a:xfrm>
            <a:off x="228600" y="5944424"/>
            <a:ext cx="5726248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 err="1"/>
              <a:t>ibOblivious</a:t>
            </a:r>
            <a:r>
              <a:rPr lang="en-US" sz="1100" dirty="0"/>
              <a:t>: A C++ Library for Oblivious Data Structures and Algorithms, Constable et al., 2018</a:t>
            </a:r>
          </a:p>
          <a:p>
            <a:r>
              <a:rPr lang="en-US" sz="1100" dirty="0"/>
              <a:t>[2]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NDSSS’ 2018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</p:txBody>
      </p:sp>
    </p:spTree>
    <p:extLst>
      <p:ext uri="{BB962C8B-B14F-4D97-AF65-F5344CB8AC3E}">
        <p14:creationId xmlns:p14="http://schemas.microsoft.com/office/powerpoint/2010/main" val="6095419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26662844-0D4C-9845-8D79-AE9EB39D39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59673A2-1843-2943-A705-3B9191206E06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Strategies using Oblivious Algorithms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CD69E7F-1964-0342-B8FB-97D9BF4147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1126287"/>
            <a:ext cx="10611010" cy="294563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All the oblivious algorithms that we discussed earlier can be adopted to Enclave’s page level access patterns as well.                                                        		  [1-5]</a:t>
            </a:r>
            <a:br>
              <a:rPr lang="en-US" sz="2400" dirty="0"/>
            </a:br>
            <a:r>
              <a:rPr lang="en-US" sz="2400" dirty="0"/>
              <a:t>Example:</a:t>
            </a:r>
          </a:p>
          <a:p>
            <a:pPr lvl="1"/>
            <a:r>
              <a:rPr lang="en-US" sz="2000" dirty="0"/>
              <a:t>Oblivious sort</a:t>
            </a:r>
          </a:p>
          <a:p>
            <a:pPr lvl="1"/>
            <a:r>
              <a:rPr lang="en-US" sz="2000" dirty="0"/>
              <a:t>Oblivious Join</a:t>
            </a:r>
          </a:p>
          <a:p>
            <a:pPr lvl="1"/>
            <a:r>
              <a:rPr lang="en-US" sz="2000" dirty="0"/>
              <a:t>Oblivious Merge, etc. </a:t>
            </a:r>
          </a:p>
          <a:p>
            <a:r>
              <a:rPr lang="en-US" sz="2400" dirty="0"/>
              <a:t>Perform block level obliviousness in untrusted memory                [2][3]           </a:t>
            </a:r>
          </a:p>
          <a:p>
            <a:r>
              <a:rPr lang="en-US" sz="2400" dirty="0"/>
              <a:t>Perform record level obliviousness inside enclave memory.          [6][7]</a:t>
            </a:r>
          </a:p>
          <a:p>
            <a:r>
              <a:rPr lang="en-US" sz="2400" dirty="0"/>
              <a:t>All the algorithms need to adopt oblivious primitives.                    [6][7]</a:t>
            </a:r>
          </a:p>
          <a:p>
            <a:r>
              <a:rPr lang="en-US" sz="2400" dirty="0"/>
              <a:t>Verify obliviousness using code analyzer (</a:t>
            </a:r>
            <a:r>
              <a:rPr lang="en-US" sz="2400" dirty="0" err="1"/>
              <a:t>oblicheck</a:t>
            </a:r>
            <a:r>
              <a:rPr lang="en-US" sz="2400" dirty="0"/>
              <a:t>).                      [8]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DC47A2-E93B-724F-95F6-4F9148667AD7}"/>
              </a:ext>
            </a:extLst>
          </p:cNvPr>
          <p:cNvSpPr txBox="1"/>
          <p:nvPr/>
        </p:nvSpPr>
        <p:spPr>
          <a:xfrm>
            <a:off x="226756" y="4882595"/>
            <a:ext cx="6734536" cy="1954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Opaque: An Oblivious and Encrypted Distributed Analytics Platform, Zheng et al, </a:t>
            </a:r>
            <a:r>
              <a:rPr lang="en-US" sz="1100" dirty="0" err="1"/>
              <a:t>Usenix</a:t>
            </a:r>
            <a:r>
              <a:rPr lang="en-US" sz="1100" dirty="0"/>
              <a:t>’ 2017</a:t>
            </a:r>
          </a:p>
          <a:p>
            <a:r>
              <a:rPr lang="en-US" sz="1100" dirty="0"/>
              <a:t>[2] Efficient oblivious database joins, </a:t>
            </a:r>
            <a:r>
              <a:rPr lang="en-US" sz="1100" dirty="0" err="1"/>
              <a:t>Krastnikov</a:t>
            </a:r>
            <a:r>
              <a:rPr lang="en-US" sz="1100" dirty="0"/>
              <a:t> et al., Proc. VLDB  2020. </a:t>
            </a:r>
          </a:p>
          <a:p>
            <a:r>
              <a:rPr lang="en-US" sz="1100" dirty="0"/>
              <a:t>[3] M2R: Enabling Stronger Privacy in MapReduce Computation, </a:t>
            </a:r>
            <a:r>
              <a:rPr lang="en-US" sz="1100" dirty="0" err="1"/>
              <a:t>Dinh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2015</a:t>
            </a:r>
          </a:p>
          <a:p>
            <a:r>
              <a:rPr lang="en-US" sz="1100" dirty="0"/>
              <a:t>[4] Sorting networks and </a:t>
            </a:r>
            <a:r>
              <a:rPr lang="en-US" sz="1100" dirty="0" err="1"/>
              <a:t>theirapplications</a:t>
            </a:r>
            <a:r>
              <a:rPr lang="en-US" sz="1100" dirty="0"/>
              <a:t>, Batcher. </a:t>
            </a:r>
            <a:r>
              <a:rPr lang="en-US" sz="1100" dirty="0" err="1"/>
              <a:t>InProceedings</a:t>
            </a:r>
            <a:r>
              <a:rPr lang="en-US" sz="1100" dirty="0"/>
              <a:t>  Spring </a:t>
            </a:r>
            <a:r>
              <a:rPr lang="en-US" sz="1100" dirty="0" err="1"/>
              <a:t>JointComputer</a:t>
            </a:r>
            <a:r>
              <a:rPr lang="en-US" sz="1100" dirty="0"/>
              <a:t> Conference, AFIPS ’ 1968</a:t>
            </a:r>
          </a:p>
          <a:p>
            <a:r>
              <a:rPr lang="en-US" sz="1100" dirty="0"/>
              <a:t>[5] Differentially Oblivious Database Joins, Chu et al., ITC 2021</a:t>
            </a:r>
          </a:p>
          <a:p>
            <a:r>
              <a:rPr lang="en-US" sz="1100" dirty="0"/>
              <a:t>[6] Obliviate: </a:t>
            </a:r>
            <a:r>
              <a:rPr lang="en-US" sz="1100" dirty="0">
                <a:latin typeface="NimbusRomNo9L"/>
              </a:rPr>
              <a:t>A data oblivious file system for intel </a:t>
            </a:r>
            <a:r>
              <a:rPr lang="en-US" sz="1100" dirty="0" err="1">
                <a:latin typeface="NimbusRomNo9L"/>
              </a:rPr>
              <a:t>sgx</a:t>
            </a:r>
            <a:r>
              <a:rPr lang="en-US" sz="1100" dirty="0">
                <a:latin typeface="NimbusRomNo9L"/>
              </a:rPr>
              <a:t> </a:t>
            </a:r>
            <a:r>
              <a:rPr lang="en-US" sz="1100" dirty="0"/>
              <a:t>, Ahmed et al., NDSSS’ 2018</a:t>
            </a:r>
          </a:p>
          <a:p>
            <a:r>
              <a:rPr lang="en-US" sz="1100" dirty="0"/>
              <a:t>[7] </a:t>
            </a:r>
            <a:r>
              <a:rPr lang="en-US" sz="1100" dirty="0" err="1"/>
              <a:t>ZeroTrace</a:t>
            </a:r>
            <a:r>
              <a:rPr lang="en-US" sz="1100" dirty="0"/>
              <a:t> : Oblivious Memory Primitives from Intel SGX, Sassy et al., NDSS’ 2018</a:t>
            </a:r>
          </a:p>
          <a:p>
            <a:r>
              <a:rPr lang="en-US" sz="1100" dirty="0"/>
              <a:t>[8] </a:t>
            </a:r>
            <a:r>
              <a:rPr lang="en-US" sz="1100" dirty="0" err="1"/>
              <a:t>ObliCheck</a:t>
            </a:r>
            <a:r>
              <a:rPr lang="en-US" sz="1100" dirty="0"/>
              <a:t>: Efficient verification of oblivious algorithms with unobservable state, son et al., </a:t>
            </a:r>
            <a:r>
              <a:rPr lang="en-US" sz="1100" dirty="0" err="1"/>
              <a:t>Usenix</a:t>
            </a:r>
            <a:r>
              <a:rPr lang="en-US" sz="1100" dirty="0"/>
              <a:t> 2021</a:t>
            </a:r>
          </a:p>
          <a:p>
            <a:endParaRPr lang="en-US" sz="1100" dirty="0"/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870383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69FF4BA-D447-3245-8828-CBDAEF753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33" y="2506662"/>
            <a:ext cx="97248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/>
              <a:t>Side Channel Attacks:</a:t>
            </a:r>
          </a:p>
          <a:p>
            <a:r>
              <a:rPr lang="en-US" sz="3200" dirty="0"/>
              <a:t>Memory Targeted Attacks and countermeasures </a:t>
            </a:r>
          </a:p>
          <a:p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Micro-architectural Level Attacks and countermeasures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5278D3E1-7C0C-324A-A777-82BE19D36F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1007C7C-67AE-A944-A5D3-B593409735DC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Side Channel Attacks (Cont.)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86360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CC1B79C-87B5-934F-B5B6-73DA2C9E6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1279445"/>
            <a:ext cx="6585828" cy="4351338"/>
          </a:xfrm>
        </p:spPr>
        <p:txBody>
          <a:bodyPr>
            <a:normAutofit/>
          </a:bodyPr>
          <a:lstStyle/>
          <a:p>
            <a:r>
              <a:rPr lang="en-US" sz="2400" dirty="0"/>
              <a:t>Exploit CPU’s micro-architectural execution</a:t>
            </a:r>
          </a:p>
        </p:txBody>
      </p:sp>
      <p:pic>
        <p:nvPicPr>
          <p:cNvPr id="6" name="Picture 5" descr="MU Logo-BTD-H-BG-4C.png">
            <a:extLst>
              <a:ext uri="{FF2B5EF4-FFF2-40B4-BE49-F238E27FC236}">
                <a16:creationId xmlns:a16="http://schemas.microsoft.com/office/drawing/2014/main" id="{9AE6ABB6-68F9-A040-9245-4C29B61B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E919DE5-E3FA-F245-94E7-8BA665C5767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Micro-architectural level Attacks</a:t>
            </a:r>
            <a:endParaRPr lang="en-US" sz="3200" dirty="0"/>
          </a:p>
        </p:txBody>
      </p:sp>
      <p:pic>
        <p:nvPicPr>
          <p:cNvPr id="4098" name="Picture 2" descr="Review: Intel Core i7 and X58 chipset - all systems go. FSB not invited. -  CPU - HEXUS.net - Page 3">
            <a:extLst>
              <a:ext uri="{FF2B5EF4-FFF2-40B4-BE49-F238E27FC236}">
                <a16:creationId xmlns:a16="http://schemas.microsoft.com/office/drawing/2014/main" id="{EDC9CA32-86AF-D241-B4E7-239DCA84E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584" y="2201784"/>
            <a:ext cx="5023216" cy="313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2">
            <a:extLst>
              <a:ext uri="{FF2B5EF4-FFF2-40B4-BE49-F238E27FC236}">
                <a16:creationId xmlns:a16="http://schemas.microsoft.com/office/drawing/2014/main" id="{DB373CAB-5046-C645-AACD-F42DEDEBA4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647469"/>
              </p:ext>
            </p:extLst>
          </p:nvPr>
        </p:nvGraphicFramePr>
        <p:xfrm>
          <a:off x="356200" y="2201784"/>
          <a:ext cx="5778401" cy="3693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4757">
                  <a:extLst>
                    <a:ext uri="{9D8B030D-6E8A-4147-A177-3AD203B41FA5}">
                      <a16:colId xmlns:a16="http://schemas.microsoft.com/office/drawing/2014/main" val="1028549499"/>
                    </a:ext>
                  </a:extLst>
                </a:gridCol>
                <a:gridCol w="2273644">
                  <a:extLst>
                    <a:ext uri="{9D8B030D-6E8A-4147-A177-3AD203B41FA5}">
                      <a16:colId xmlns:a16="http://schemas.microsoft.com/office/drawing/2014/main" val="31510072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Attack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Papers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14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Cache Timing Attack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/>
                        <a:t>Yarom</a:t>
                      </a:r>
                      <a:r>
                        <a:rPr lang="en-US" sz="1400" dirty="0"/>
                        <a:t> et al., 2014</a:t>
                      </a:r>
                    </a:p>
                    <a:p>
                      <a:pPr algn="ctr"/>
                      <a:r>
                        <a:rPr lang="en-US" sz="1400" dirty="0" err="1"/>
                        <a:t>Osvik</a:t>
                      </a:r>
                      <a:r>
                        <a:rPr lang="en-US" sz="1400" dirty="0"/>
                        <a:t> et al., 2006</a:t>
                      </a:r>
                    </a:p>
                    <a:p>
                      <a:pPr algn="ctr"/>
                      <a:r>
                        <a:rPr lang="en-US" sz="1400" dirty="0" err="1"/>
                        <a:t>Tromer</a:t>
                      </a:r>
                      <a:r>
                        <a:rPr lang="en-US" sz="1400" dirty="0"/>
                        <a:t> et al., 2010</a:t>
                      </a:r>
                    </a:p>
                    <a:p>
                      <a:pPr algn="ctr"/>
                      <a:r>
                        <a:rPr lang="en-US" sz="1400" dirty="0" err="1"/>
                        <a:t>Gruss</a:t>
                      </a:r>
                      <a:r>
                        <a:rPr lang="en-US" sz="1400" dirty="0"/>
                        <a:t> et al., 2015</a:t>
                      </a:r>
                    </a:p>
                    <a:p>
                      <a:pPr algn="ctr"/>
                      <a:r>
                        <a:rPr lang="en-US" sz="1400" dirty="0" err="1"/>
                        <a:t>Gruss</a:t>
                      </a:r>
                      <a:r>
                        <a:rPr lang="en-US" sz="1400" dirty="0"/>
                        <a:t> et al., 2016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1661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Speculative Execution Attack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Kocher et al., 2019,</a:t>
                      </a:r>
                    </a:p>
                    <a:p>
                      <a:pPr algn="ctr"/>
                      <a:r>
                        <a:rPr lang="en-US" sz="1400" dirty="0" err="1"/>
                        <a:t>Lipp</a:t>
                      </a:r>
                      <a:r>
                        <a:rPr lang="en-US" sz="1400" dirty="0"/>
                        <a:t> et al., 2018,</a:t>
                      </a:r>
                    </a:p>
                    <a:p>
                      <a:pPr algn="ctr"/>
                      <a:r>
                        <a:rPr lang="en-US" sz="1400" dirty="0"/>
                        <a:t>O’Keeffe et al, 2018</a:t>
                      </a:r>
                    </a:p>
                    <a:p>
                      <a:pPr algn="ctr"/>
                      <a:r>
                        <a:rPr lang="en-US" sz="1400" dirty="0"/>
                        <a:t>Chen et al., 2019</a:t>
                      </a:r>
                    </a:p>
                    <a:p>
                      <a:pPr algn="ctr"/>
                      <a:r>
                        <a:rPr lang="en-US" sz="1400" dirty="0" err="1"/>
                        <a:t>Bulck</a:t>
                      </a:r>
                      <a:r>
                        <a:rPr lang="en-US" sz="1400" dirty="0"/>
                        <a:t> et al, 2018</a:t>
                      </a:r>
                    </a:p>
                    <a:p>
                      <a:pPr algn="ctr"/>
                      <a:r>
                        <a:rPr lang="en-US" sz="1400" dirty="0" err="1"/>
                        <a:t>Weisse</a:t>
                      </a:r>
                      <a:r>
                        <a:rPr lang="en-US" sz="1400" dirty="0"/>
                        <a:t> et al., 2018</a:t>
                      </a:r>
                    </a:p>
                    <a:p>
                      <a:pPr algn="ctr"/>
                      <a:r>
                        <a:rPr lang="en-US" sz="1400" dirty="0" err="1"/>
                        <a:t>Bulck</a:t>
                      </a:r>
                      <a:r>
                        <a:rPr lang="en-US" sz="1400" dirty="0"/>
                        <a:t> et al., 2019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10776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Fault- Injection Attack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K. Murdock et al., 2020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32145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795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EE324165-0C69-FE4A-A95F-BA31E92630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D052DB-C6C3-DA4D-9D76-A79D71A6AF10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Micro-architectural level Attacks (Cont.)</a:t>
            </a:r>
            <a:endParaRPr lang="en-US" sz="3200" dirty="0"/>
          </a:p>
        </p:txBody>
      </p:sp>
      <p:pic>
        <p:nvPicPr>
          <p:cNvPr id="6" name="Picture 2" descr="Foreshadow - Wikipedia">
            <a:extLst>
              <a:ext uri="{FF2B5EF4-FFF2-40B4-BE49-F238E27FC236}">
                <a16:creationId xmlns:a16="http://schemas.microsoft.com/office/drawing/2014/main" id="{EBCBA13F-51C5-B143-A1B7-543306ECD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09" y="2542606"/>
            <a:ext cx="1725099" cy="1725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D4D0D9-6F84-274A-A949-61DDEDB7BA3A}"/>
              </a:ext>
            </a:extLst>
          </p:cNvPr>
          <p:cNvSpPr txBox="1"/>
          <p:nvPr/>
        </p:nvSpPr>
        <p:spPr>
          <a:xfrm>
            <a:off x="3463286" y="2148279"/>
            <a:ext cx="470269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/>
              <a:t>Cache Timing </a:t>
            </a:r>
          </a:p>
          <a:p>
            <a:pPr algn="ctr"/>
            <a:r>
              <a:rPr lang="en-US" sz="4000" dirty="0"/>
              <a:t>+ </a:t>
            </a:r>
          </a:p>
          <a:p>
            <a:pPr algn="ctr"/>
            <a:r>
              <a:rPr lang="en-US" sz="4000" dirty="0"/>
              <a:t>Speculative Execution</a:t>
            </a:r>
          </a:p>
          <a:p>
            <a:pPr algn="ctr"/>
            <a:r>
              <a:rPr lang="en-US" sz="4000" dirty="0"/>
              <a:t>+</a:t>
            </a:r>
          </a:p>
          <a:p>
            <a:pPr algn="ctr"/>
            <a:r>
              <a:rPr lang="en-US" sz="4000" dirty="0"/>
              <a:t>Page-fault</a:t>
            </a:r>
          </a:p>
        </p:txBody>
      </p:sp>
    </p:spTree>
    <p:extLst>
      <p:ext uri="{BB962C8B-B14F-4D97-AF65-F5344CB8AC3E}">
        <p14:creationId xmlns:p14="http://schemas.microsoft.com/office/powerpoint/2010/main" val="21525675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54733CB-5025-854E-88E4-4F6FA08BE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1279445"/>
            <a:ext cx="102081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2400" dirty="0"/>
              <a:t>Completely evict victim data from cache </a:t>
            </a:r>
          </a:p>
          <a:p>
            <a:pPr marL="342900" indent="-342900">
              <a:buAutoNum type="arabicPeriod"/>
            </a:pPr>
            <a:r>
              <a:rPr lang="en-US" sz="2400" dirty="0"/>
              <a:t>Trigger a victim data access</a:t>
            </a:r>
          </a:p>
          <a:p>
            <a:pPr marL="342900" indent="-342900">
              <a:buAutoNum type="arabicPeriod"/>
            </a:pPr>
            <a:r>
              <a:rPr lang="en-US" sz="2400" dirty="0"/>
              <a:t>Access attacker memory again and see which cache sets are slow</a:t>
            </a:r>
          </a:p>
          <a:p>
            <a:endParaRPr lang="en-US" sz="2400" dirty="0"/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A0F9C782-5F38-D841-A10E-0E63D37754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48BDE-F773-EF4B-B36D-D559D8EEFB1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Cache Timing Attack</a:t>
            </a:r>
            <a:endParaRPr lang="en-US" sz="3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2DCF3C6-CC0C-044C-AFCB-2E15983BC7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567" y="2797508"/>
            <a:ext cx="5665321" cy="25034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987005-A3F5-5444-9DDB-7AB509F7FA30}"/>
              </a:ext>
            </a:extLst>
          </p:cNvPr>
          <p:cNvSpPr txBox="1"/>
          <p:nvPr/>
        </p:nvSpPr>
        <p:spPr>
          <a:xfrm>
            <a:off x="228600" y="5944424"/>
            <a:ext cx="625042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Cache Attacks and Countermeasures: The Case of AES, </a:t>
            </a:r>
            <a:r>
              <a:rPr lang="en-US" sz="1100" dirty="0" err="1"/>
              <a:t>osvik</a:t>
            </a:r>
            <a:r>
              <a:rPr lang="en-US" sz="1100" dirty="0"/>
              <a:t> et al., 2006</a:t>
            </a:r>
          </a:p>
          <a:p>
            <a:r>
              <a:rPr lang="en-US" sz="1100" dirty="0"/>
              <a:t>[2] FLUSH+RELOAD: A high resolution, low noise, L3 cache side-channel attack, </a:t>
            </a:r>
            <a:r>
              <a:rPr lang="en-US" sz="1100" dirty="0" err="1"/>
              <a:t>Yarom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’ 2014</a:t>
            </a:r>
          </a:p>
          <a:p>
            <a:r>
              <a:rPr lang="en-US" sz="1100" dirty="0"/>
              <a:t>[3] </a:t>
            </a:r>
            <a:r>
              <a:rPr lang="en-US" sz="1100" dirty="0" err="1"/>
              <a:t>Flush+Flush</a:t>
            </a:r>
            <a:r>
              <a:rPr lang="en-US" sz="1100" dirty="0"/>
              <a:t>: A Fast and Stealthy Cache Attack, </a:t>
            </a:r>
            <a:r>
              <a:rPr lang="en-US" sz="1100" dirty="0" err="1"/>
              <a:t>Gruss</a:t>
            </a:r>
            <a:r>
              <a:rPr lang="en-US" sz="1100" dirty="0"/>
              <a:t> et al., Springer, 2016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64D0D5-2B8F-7C4A-A946-008C0DF293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1845" y="3748036"/>
            <a:ext cx="4397069" cy="110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77623C2-73F0-0B4B-81E0-0985ACE7F7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1279445"/>
            <a:ext cx="10208162" cy="435133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Time Blinding                                                                         [1]</a:t>
            </a:r>
          </a:p>
          <a:p>
            <a:pPr lvl="1"/>
            <a:r>
              <a:rPr lang="en-US" sz="2000" dirty="0"/>
              <a:t>Restrict accessing actual CPU cycles</a:t>
            </a:r>
          </a:p>
          <a:p>
            <a:pPr lvl="1"/>
            <a:r>
              <a:rPr lang="en-US" sz="2000" dirty="0"/>
              <a:t>Overriding the interface with virtual clock-cycles</a:t>
            </a:r>
          </a:p>
          <a:p>
            <a:pPr lvl="1"/>
            <a:endParaRPr lang="en-US" sz="2000" dirty="0"/>
          </a:p>
          <a:p>
            <a:r>
              <a:rPr lang="en-US" sz="2400" dirty="0"/>
              <a:t>Time Sharing.                                                                          [2]</a:t>
            </a:r>
          </a:p>
          <a:p>
            <a:pPr lvl="1"/>
            <a:r>
              <a:rPr lang="en-US" sz="2000" dirty="0"/>
              <a:t>Utilizing the time-sharing property of the cache</a:t>
            </a:r>
          </a:p>
          <a:p>
            <a:pPr lvl="1"/>
            <a:r>
              <a:rPr lang="en-US" sz="2000" dirty="0"/>
              <a:t>During context switch between VMs, flush cache</a:t>
            </a:r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Resource Isolation                                                                  [3]</a:t>
            </a:r>
          </a:p>
          <a:p>
            <a:pPr lvl="1"/>
            <a:r>
              <a:rPr lang="en-US" sz="2000" dirty="0"/>
              <a:t>Turning off hyperthreading </a:t>
            </a:r>
          </a:p>
          <a:p>
            <a:pPr lvl="1"/>
            <a:r>
              <a:rPr lang="en-US" sz="2000" dirty="0"/>
              <a:t>Resource must be isolated during Enclave applications</a:t>
            </a:r>
          </a:p>
          <a:p>
            <a:pPr lvl="1"/>
            <a:r>
              <a:rPr lang="en-US" sz="2000" dirty="0"/>
              <a:t>Cache line will be exclusively executed in Enclave’s applications </a:t>
            </a:r>
          </a:p>
          <a:p>
            <a:pPr lvl="1"/>
            <a:endParaRPr lang="en-US" sz="20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MU Logo-BTD-H-BG-4C.png">
            <a:extLst>
              <a:ext uri="{FF2B5EF4-FFF2-40B4-BE49-F238E27FC236}">
                <a16:creationId xmlns:a16="http://schemas.microsoft.com/office/drawing/2014/main" id="{AC562D89-100F-C24D-BA59-2A20E5F1E5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37369D6-26F1-2748-ADB8-597260E84F7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Mitigations for Cache Attack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4A832D-2C97-0846-ABE1-E9F87C04DB03}"/>
              </a:ext>
            </a:extLst>
          </p:cNvPr>
          <p:cNvSpPr txBox="1"/>
          <p:nvPr/>
        </p:nvSpPr>
        <p:spPr>
          <a:xfrm>
            <a:off x="228600" y="5944424"/>
            <a:ext cx="6285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Eliminating fine grained timers in xen, </a:t>
            </a:r>
            <a:r>
              <a:rPr lang="en-US" sz="1100" dirty="0" err="1"/>
              <a:t>vVattikonda</a:t>
            </a:r>
            <a:r>
              <a:rPr lang="en-US" sz="1100" dirty="0"/>
              <a:t>, et. al, ACM Cloud Comp Sec, 2011</a:t>
            </a:r>
          </a:p>
          <a:p>
            <a:r>
              <a:rPr lang="en-US" sz="1100" dirty="0"/>
              <a:t>[2] A server-side solution to cache-based side-channel attacks in the cloud, Godfrey et al., IEEE Cloud, 2013</a:t>
            </a:r>
          </a:p>
          <a:p>
            <a:r>
              <a:rPr lang="en-US" sz="1100" dirty="0"/>
              <a:t>[3] M. Corp, Microsoft azure, March 2021,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3889638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52FF2533-AA2C-044F-A988-C6332C824C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4E5D0-BAF8-754B-83BD-75103C4A248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Speculative Execution</a:t>
            </a:r>
            <a:endParaRPr lang="en-US" sz="320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75A74CF-82C8-B94F-AE88-A37FFB1A03A3}"/>
              </a:ext>
            </a:extLst>
          </p:cNvPr>
          <p:cNvSpPr txBox="1">
            <a:spLocks/>
          </p:cNvSpPr>
          <p:nvPr/>
        </p:nvSpPr>
        <p:spPr>
          <a:xfrm>
            <a:off x="226756" y="1086909"/>
            <a:ext cx="102081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Why Speculative execution?</a:t>
            </a:r>
            <a:endParaRPr lang="en-US" sz="1600" dirty="0"/>
          </a:p>
          <a:p>
            <a:r>
              <a:rPr lang="en-US" sz="2400" dirty="0"/>
              <a:t>Problem</a:t>
            </a:r>
          </a:p>
          <a:p>
            <a:pPr lvl="1"/>
            <a:r>
              <a:rPr lang="en-US" sz="2200" dirty="0"/>
              <a:t>Program execution has data dependent branching</a:t>
            </a:r>
          </a:p>
          <a:p>
            <a:pPr lvl="1"/>
            <a:r>
              <a:rPr lang="en-US" sz="2200" dirty="0"/>
              <a:t>CPU does not know which branch to execute</a:t>
            </a:r>
          </a:p>
          <a:p>
            <a:r>
              <a:rPr lang="en-US" sz="2600" dirty="0"/>
              <a:t>Solution</a:t>
            </a:r>
          </a:p>
          <a:p>
            <a:pPr lvl="1"/>
            <a:r>
              <a:rPr lang="en-US" sz="2200" dirty="0"/>
              <a:t>Optimization </a:t>
            </a:r>
          </a:p>
          <a:p>
            <a:pPr lvl="1"/>
            <a:r>
              <a:rPr lang="en-US" sz="2200" dirty="0"/>
              <a:t>Speculatively executes both branches </a:t>
            </a:r>
          </a:p>
          <a:p>
            <a:pPr lvl="2"/>
            <a:endParaRPr lang="en-US" sz="12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28C1D-4ACD-2844-A0EA-AE098876FC83}"/>
              </a:ext>
            </a:extLst>
          </p:cNvPr>
          <p:cNvSpPr txBox="1"/>
          <p:nvPr/>
        </p:nvSpPr>
        <p:spPr>
          <a:xfrm>
            <a:off x="8112679" y="1361150"/>
            <a:ext cx="26661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if</a:t>
            </a:r>
            <a:r>
              <a:rPr lang="en-US" dirty="0">
                <a:latin typeface="Courier" pitchFamily="2" charset="0"/>
              </a:rPr>
              <a:t> 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urier" pitchFamily="2" charset="0"/>
              </a:rPr>
              <a:t>input &lt; limit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    statement_1;</a:t>
            </a:r>
          </a:p>
          <a:p>
            <a:r>
              <a:rPr lang="en-US" dirty="0">
                <a:latin typeface="Courier" pitchFamily="2" charset="0"/>
              </a:rPr>
              <a:t>    statement_2;</a:t>
            </a:r>
          </a:p>
          <a:p>
            <a:r>
              <a:rPr lang="en-US" b="1" dirty="0">
                <a:solidFill>
                  <a:schemeClr val="accent1"/>
                </a:solidFill>
                <a:latin typeface="Courier" pitchFamily="2" charset="0"/>
              </a:rPr>
              <a:t>else</a:t>
            </a:r>
          </a:p>
          <a:p>
            <a:r>
              <a:rPr lang="en-US" dirty="0">
                <a:latin typeface="Courier" pitchFamily="2" charset="0"/>
              </a:rPr>
              <a:t>    statement_2;</a:t>
            </a:r>
          </a:p>
          <a:p>
            <a:r>
              <a:rPr lang="en-US" dirty="0">
                <a:latin typeface="Courier" pitchFamily="2" charset="0"/>
              </a:rPr>
              <a:t>    statement_3;</a:t>
            </a:r>
          </a:p>
        </p:txBody>
      </p:sp>
    </p:spTree>
    <p:extLst>
      <p:ext uri="{BB962C8B-B14F-4D97-AF65-F5344CB8AC3E}">
        <p14:creationId xmlns:p14="http://schemas.microsoft.com/office/powerpoint/2010/main" val="1996186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362E257-8E8B-FD41-95A0-4C7AA7797A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42918"/>
              </p:ext>
            </p:extLst>
          </p:nvPr>
        </p:nvGraphicFramePr>
        <p:xfrm>
          <a:off x="838200" y="2529960"/>
          <a:ext cx="10851383" cy="288544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70935">
                  <a:extLst>
                    <a:ext uri="{9D8B030D-6E8A-4147-A177-3AD203B41FA5}">
                      <a16:colId xmlns:a16="http://schemas.microsoft.com/office/drawing/2014/main" val="1461632518"/>
                    </a:ext>
                  </a:extLst>
                </a:gridCol>
                <a:gridCol w="1170935">
                  <a:extLst>
                    <a:ext uri="{9D8B030D-6E8A-4147-A177-3AD203B41FA5}">
                      <a16:colId xmlns:a16="http://schemas.microsoft.com/office/drawing/2014/main" val="1556054115"/>
                    </a:ext>
                  </a:extLst>
                </a:gridCol>
                <a:gridCol w="2055881">
                  <a:extLst>
                    <a:ext uri="{9D8B030D-6E8A-4147-A177-3AD203B41FA5}">
                      <a16:colId xmlns:a16="http://schemas.microsoft.com/office/drawing/2014/main" val="2748083995"/>
                    </a:ext>
                  </a:extLst>
                </a:gridCol>
                <a:gridCol w="1613408">
                  <a:extLst>
                    <a:ext uri="{9D8B030D-6E8A-4147-A177-3AD203B41FA5}">
                      <a16:colId xmlns:a16="http://schemas.microsoft.com/office/drawing/2014/main" val="3219075564"/>
                    </a:ext>
                  </a:extLst>
                </a:gridCol>
                <a:gridCol w="1613408">
                  <a:extLst>
                    <a:ext uri="{9D8B030D-6E8A-4147-A177-3AD203B41FA5}">
                      <a16:colId xmlns:a16="http://schemas.microsoft.com/office/drawing/2014/main" val="4285300949"/>
                    </a:ext>
                  </a:extLst>
                </a:gridCol>
                <a:gridCol w="1613408">
                  <a:extLst>
                    <a:ext uri="{9D8B030D-6E8A-4147-A177-3AD203B41FA5}">
                      <a16:colId xmlns:a16="http://schemas.microsoft.com/office/drawing/2014/main" val="3035286970"/>
                    </a:ext>
                  </a:extLst>
                </a:gridCol>
                <a:gridCol w="1613408">
                  <a:extLst>
                    <a:ext uri="{9D8B030D-6E8A-4147-A177-3AD203B41FA5}">
                      <a16:colId xmlns:a16="http://schemas.microsoft.com/office/drawing/2014/main" val="21100552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Type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Approach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Performance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Communication Cost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Confidentiality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Integrity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bg1"/>
                          </a:solidFill>
                        </a:rPr>
                        <a:t>Easiness of Development</a:t>
                      </a:r>
                    </a:p>
                  </a:txBody>
                  <a:tcPr>
                    <a:solidFill>
                      <a:srgbClr val="0039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515984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Software based </a:t>
                      </a:r>
                    </a:p>
                    <a:p>
                      <a:pPr algn="ctr"/>
                      <a:r>
                        <a:rPr lang="en-US" sz="1600" dirty="0"/>
                        <a:t>Approaches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FHE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55108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SMC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09707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9016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ZK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Slow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High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158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Hardware based Approach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TEE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Efficient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Low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805432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01A0FC8-A091-7847-91A2-DC4FA12510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8560" y="3139214"/>
            <a:ext cx="293472" cy="28866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91B0F94E-A30A-7542-BF65-8AA65E9EC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143" y="3503837"/>
            <a:ext cx="293472" cy="28866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779CF5-6C08-6E4C-9180-2D6510986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143" y="3884802"/>
            <a:ext cx="293472" cy="28866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997AA87-AA83-4346-830F-9250F496D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1143" y="4270842"/>
            <a:ext cx="293472" cy="28866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17050C50-CF19-564D-9B3A-558C9939AE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28560" y="4822988"/>
            <a:ext cx="293472" cy="28866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F66B03F3-1A36-974A-8909-27C9E8521B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1531" y="4822987"/>
            <a:ext cx="293472" cy="288661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6FACEE4C-5AF1-B840-A17D-13F452749B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24369" y="4802131"/>
            <a:ext cx="293472" cy="288661"/>
          </a:xfrm>
          <a:prstGeom prst="rect">
            <a:avLst/>
          </a:prstGeom>
        </p:spPr>
      </p:pic>
      <p:pic>
        <p:nvPicPr>
          <p:cNvPr id="17" name="Picture 16" descr="Icon&#10;&#10;Description automatically generated with medium confidence">
            <a:extLst>
              <a:ext uri="{FF2B5EF4-FFF2-40B4-BE49-F238E27FC236}">
                <a16:creationId xmlns:a16="http://schemas.microsoft.com/office/drawing/2014/main" id="{2946EDAA-AFBD-8C4A-A0B7-FFEF94B75D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77832" y="4321524"/>
            <a:ext cx="227399" cy="224844"/>
          </a:xfrm>
          <a:prstGeom prst="rect">
            <a:avLst/>
          </a:prstGeom>
        </p:spPr>
      </p:pic>
      <p:pic>
        <p:nvPicPr>
          <p:cNvPr id="18" name="Picture 17" descr="Icon&#10;&#10;Description automatically generated with medium confidence">
            <a:extLst>
              <a:ext uri="{FF2B5EF4-FFF2-40B4-BE49-F238E27FC236}">
                <a16:creationId xmlns:a16="http://schemas.microsoft.com/office/drawing/2014/main" id="{34933643-5A05-B344-80FA-AA7FE01A4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76288" y="3934910"/>
            <a:ext cx="227399" cy="224844"/>
          </a:xfrm>
          <a:prstGeom prst="rect">
            <a:avLst/>
          </a:prstGeom>
        </p:spPr>
      </p:pic>
      <p:pic>
        <p:nvPicPr>
          <p:cNvPr id="19" name="Picture 18" descr="Icon&#10;&#10;Description automatically generated with medium confidence">
            <a:extLst>
              <a:ext uri="{FF2B5EF4-FFF2-40B4-BE49-F238E27FC236}">
                <a16:creationId xmlns:a16="http://schemas.microsoft.com/office/drawing/2014/main" id="{343AC029-ECF3-F149-80F8-AD9DFF6072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43252" y="3554189"/>
            <a:ext cx="227399" cy="224844"/>
          </a:xfrm>
          <a:prstGeom prst="rect">
            <a:avLst/>
          </a:prstGeom>
        </p:spPr>
      </p:pic>
      <p:pic>
        <p:nvPicPr>
          <p:cNvPr id="20" name="Picture 19" descr="Icon&#10;&#10;Description automatically generated with medium confidence">
            <a:extLst>
              <a:ext uri="{FF2B5EF4-FFF2-40B4-BE49-F238E27FC236}">
                <a16:creationId xmlns:a16="http://schemas.microsoft.com/office/drawing/2014/main" id="{8228D5DD-C0BC-F144-9F93-1885EE30E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0735191" y="3203031"/>
            <a:ext cx="227399" cy="224844"/>
          </a:xfrm>
          <a:prstGeom prst="rect">
            <a:avLst/>
          </a:prstGeom>
        </p:spPr>
      </p:pic>
      <p:pic>
        <p:nvPicPr>
          <p:cNvPr id="21" name="Picture 20" descr="Icon&#10;&#10;Description automatically generated with medium confidence">
            <a:extLst>
              <a:ext uri="{FF2B5EF4-FFF2-40B4-BE49-F238E27FC236}">
                <a16:creationId xmlns:a16="http://schemas.microsoft.com/office/drawing/2014/main" id="{4C9D732C-B939-9A46-B699-B60131F00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1127" y="3185198"/>
            <a:ext cx="227399" cy="224844"/>
          </a:xfrm>
          <a:prstGeom prst="rect">
            <a:avLst/>
          </a:prstGeom>
        </p:spPr>
      </p:pic>
      <p:pic>
        <p:nvPicPr>
          <p:cNvPr id="22" name="Picture 21" descr="Icon&#10;&#10;Description automatically generated with medium confidence">
            <a:extLst>
              <a:ext uri="{FF2B5EF4-FFF2-40B4-BE49-F238E27FC236}">
                <a16:creationId xmlns:a16="http://schemas.microsoft.com/office/drawing/2014/main" id="{D760EA7A-4255-864B-B7F1-84877ACC9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44415" y="3577721"/>
            <a:ext cx="227399" cy="224844"/>
          </a:xfrm>
          <a:prstGeom prst="rect">
            <a:avLst/>
          </a:prstGeom>
        </p:spPr>
      </p:pic>
      <p:pic>
        <p:nvPicPr>
          <p:cNvPr id="23" name="Picture 22" descr="Icon&#10;&#10;Description automatically generated with medium confidence">
            <a:extLst>
              <a:ext uri="{FF2B5EF4-FFF2-40B4-BE49-F238E27FC236}">
                <a16:creationId xmlns:a16="http://schemas.microsoft.com/office/drawing/2014/main" id="{BFAC886F-0D03-944F-8AC3-8FB781BA33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7604" y="3941297"/>
            <a:ext cx="227399" cy="224844"/>
          </a:xfrm>
          <a:prstGeom prst="rect">
            <a:avLst/>
          </a:prstGeom>
        </p:spPr>
      </p:pic>
      <p:pic>
        <p:nvPicPr>
          <p:cNvPr id="24" name="Picture 23" descr="Icon&#10;&#10;Description automatically generated with medium confidence">
            <a:extLst>
              <a:ext uri="{FF2B5EF4-FFF2-40B4-BE49-F238E27FC236}">
                <a16:creationId xmlns:a16="http://schemas.microsoft.com/office/drawing/2014/main" id="{900CE95D-FCAD-CF49-9514-465A8C2E11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017604" y="4321524"/>
            <a:ext cx="227399" cy="224844"/>
          </a:xfrm>
          <a:prstGeom prst="rect">
            <a:avLst/>
          </a:prstGeom>
        </p:spPr>
      </p:pic>
      <p:pic>
        <p:nvPicPr>
          <p:cNvPr id="25" name="Picture 24" descr="MU Logo-BTD-H-BG-4C.png">
            <a:extLst>
              <a:ext uri="{FF2B5EF4-FFF2-40B4-BE49-F238E27FC236}">
                <a16:creationId xmlns:a16="http://schemas.microsoft.com/office/drawing/2014/main" id="{7CA5E247-C5F2-C241-8FBC-4F62C431C6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3043238-A0D5-B047-991C-32C47195574B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Most well-known approaches so far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29549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01A017-691B-FC45-AD5A-4F3253B6B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079" y="2312667"/>
            <a:ext cx="4827494" cy="8001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solidFill>
                  <a:srgbClr val="24B2FA"/>
                </a:solidFill>
                <a:latin typeface="Courier" pitchFamily="2" charset="0"/>
              </a:rPr>
              <a:t>if (x &lt; array1_size)</a:t>
            </a:r>
            <a:br>
              <a:rPr lang="en-US" sz="1800" dirty="0">
                <a:solidFill>
                  <a:srgbClr val="24B2FA"/>
                </a:solidFill>
                <a:latin typeface="Courier" pitchFamily="2" charset="0"/>
              </a:rPr>
            </a:br>
            <a:r>
              <a:rPr lang="en-US" sz="1800" dirty="0">
                <a:solidFill>
                  <a:srgbClr val="24B2FA"/>
                </a:solidFill>
                <a:latin typeface="Courier" pitchFamily="2" charset="0"/>
              </a:rPr>
              <a:t>    y = array2[array1[x]];</a:t>
            </a:r>
          </a:p>
        </p:txBody>
      </p:sp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52FF2533-AA2C-044F-A988-C6332C824C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4B4E5D0-BAF8-754B-83BD-75103C4A248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Speculative Execution Attack</a:t>
            </a:r>
            <a:endParaRPr lang="en-US" sz="3200" dirty="0"/>
          </a:p>
        </p:txBody>
      </p:sp>
      <p:pic>
        <p:nvPicPr>
          <p:cNvPr id="7172" name="Picture 4" descr="Spectre (security vulnerability) - Wikipedia">
            <a:extLst>
              <a:ext uri="{FF2B5EF4-FFF2-40B4-BE49-F238E27FC236}">
                <a16:creationId xmlns:a16="http://schemas.microsoft.com/office/drawing/2014/main" id="{DFF42157-AAF5-CF4B-B033-238A19DBB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12" y="935238"/>
            <a:ext cx="949512" cy="11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eltdown and Spectre">
            <a:extLst>
              <a:ext uri="{FF2B5EF4-FFF2-40B4-BE49-F238E27FC236}">
                <a16:creationId xmlns:a16="http://schemas.microsoft.com/office/drawing/2014/main" id="{87E1A252-6C0E-3E44-97BA-388C79EEF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181" y="779533"/>
            <a:ext cx="741054" cy="144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C222F0B-B916-8849-9800-37ED94388F6A}"/>
              </a:ext>
            </a:extLst>
          </p:cNvPr>
          <p:cNvSpPr txBox="1">
            <a:spLocks/>
          </p:cNvSpPr>
          <p:nvPr/>
        </p:nvSpPr>
        <p:spPr>
          <a:xfrm>
            <a:off x="7167283" y="2339561"/>
            <a:ext cx="4410636" cy="1357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meltdown:</a:t>
            </a:r>
            <a:br>
              <a:rPr lang="en-US" sz="1600" dirty="0">
                <a:solidFill>
                  <a:srgbClr val="FC9601"/>
                </a:solidFill>
                <a:latin typeface="Courier" pitchFamily="2" charset="0"/>
              </a:rPr>
            </a:b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mov al, byte[</a:t>
            </a: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rcx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]</a:t>
            </a:r>
            <a:br>
              <a:rPr lang="en-US" sz="1600" dirty="0">
                <a:solidFill>
                  <a:srgbClr val="FC9601"/>
                </a:solidFill>
                <a:latin typeface="Courier" pitchFamily="2" charset="0"/>
              </a:rPr>
            </a:b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shl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 </a:t>
            </a: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rax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, 0xc</a:t>
            </a:r>
            <a:br>
              <a:rPr lang="en-US" sz="1600" dirty="0">
                <a:solidFill>
                  <a:srgbClr val="FC9601"/>
                </a:solidFill>
                <a:latin typeface="Courier" pitchFamily="2" charset="0"/>
              </a:rPr>
            </a:b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jz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 meltdown</a:t>
            </a:r>
            <a:br>
              <a:rPr lang="en-US" sz="1600" dirty="0">
                <a:solidFill>
                  <a:srgbClr val="FC9601"/>
                </a:solidFill>
                <a:latin typeface="Courier" pitchFamily="2" charset="0"/>
              </a:rPr>
            </a:b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mov </a:t>
            </a: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rbx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, qword[</a:t>
            </a: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rbx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 + </a:t>
            </a:r>
            <a:r>
              <a:rPr lang="en-US" sz="1600" dirty="0" err="1">
                <a:solidFill>
                  <a:srgbClr val="FC9601"/>
                </a:solidFill>
                <a:latin typeface="Courier" pitchFamily="2" charset="0"/>
              </a:rPr>
              <a:t>rax</a:t>
            </a:r>
            <a:r>
              <a:rPr lang="en-US" sz="1600" dirty="0">
                <a:solidFill>
                  <a:srgbClr val="FC9601"/>
                </a:solidFill>
                <a:latin typeface="Courier" pitchFamily="2" charset="0"/>
              </a:rPr>
              <a:t>]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E63E6B6-C680-7B46-A46F-E778AA7B72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970630"/>
              </p:ext>
            </p:extLst>
          </p:nvPr>
        </p:nvGraphicFramePr>
        <p:xfrm>
          <a:off x="490110" y="4056020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">
                  <a:extLst>
                    <a:ext uri="{9D8B030D-6E8A-4147-A177-3AD203B41FA5}">
                      <a16:colId xmlns:a16="http://schemas.microsoft.com/office/drawing/2014/main" val="417614773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9852502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86624443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355149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6150403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409051429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1543581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845222797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5896753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416277576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27036903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735099149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17416368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04964481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15346722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26142205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55473799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2588082904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3295210498"/>
                    </a:ext>
                  </a:extLst>
                </a:gridCol>
                <a:gridCol w="406400">
                  <a:extLst>
                    <a:ext uri="{9D8B030D-6E8A-4147-A177-3AD203B41FA5}">
                      <a16:colId xmlns:a16="http://schemas.microsoft.com/office/drawing/2014/main" val="1124668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07916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BCB9364C-7BAD-804A-BF0F-5A9002E49285}"/>
              </a:ext>
            </a:extLst>
          </p:cNvPr>
          <p:cNvSpPr txBox="1"/>
          <p:nvPr/>
        </p:nvSpPr>
        <p:spPr>
          <a:xfrm>
            <a:off x="2164475" y="3686688"/>
            <a:ext cx="180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Attacker memory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1E2939-61B9-D84E-A2E2-26E36E331982}"/>
              </a:ext>
            </a:extLst>
          </p:cNvPr>
          <p:cNvSpPr txBox="1"/>
          <p:nvPr/>
        </p:nvSpPr>
        <p:spPr>
          <a:xfrm>
            <a:off x="6450829" y="3686688"/>
            <a:ext cx="180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Victim Memory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5B033BBC-A506-9645-9366-FE4125B8AE85}"/>
              </a:ext>
            </a:extLst>
          </p:cNvPr>
          <p:cNvSpPr/>
          <p:nvPr/>
        </p:nvSpPr>
        <p:spPr>
          <a:xfrm rot="789261">
            <a:off x="3161835" y="3860662"/>
            <a:ext cx="3939541" cy="1082499"/>
          </a:xfrm>
          <a:custGeom>
            <a:avLst/>
            <a:gdLst>
              <a:gd name="connsiteX0" fmla="*/ 0 w 3939541"/>
              <a:gd name="connsiteY0" fmla="*/ 990404 h 1082499"/>
              <a:gd name="connsiteX1" fmla="*/ 2866846 w 3939541"/>
              <a:gd name="connsiteY1" fmla="*/ 986225 h 1082499"/>
              <a:gd name="connsiteX2" fmla="*/ 3939541 w 3939541"/>
              <a:gd name="connsiteY2" fmla="*/ 0 h 1082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39541" h="1082499" extrusionOk="0">
                <a:moveTo>
                  <a:pt x="0" y="990404"/>
                </a:moveTo>
                <a:cubicBezTo>
                  <a:pt x="990538" y="1000166"/>
                  <a:pt x="2149334" y="1174157"/>
                  <a:pt x="2866846" y="986225"/>
                </a:cubicBezTo>
                <a:cubicBezTo>
                  <a:pt x="3592500" y="835697"/>
                  <a:pt x="3692769" y="169461"/>
                  <a:pt x="3939541" y="0"/>
                </a:cubicBezTo>
              </a:path>
            </a:pathLst>
          </a:custGeom>
          <a:noFill/>
          <a:ln w="34925">
            <a:tailEnd type="triangle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580530"/>
                      <a:gd name="connsiteY0" fmla="*/ 3186953 h 3483299"/>
                      <a:gd name="connsiteX1" fmla="*/ 4061012 w 5580530"/>
                      <a:gd name="connsiteY1" fmla="*/ 3173506 h 3483299"/>
                      <a:gd name="connsiteX2" fmla="*/ 5580530 w 5580530"/>
                      <a:gd name="connsiteY2" fmla="*/ 0 h 34832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5580530" h="3483299">
                        <a:moveTo>
                          <a:pt x="0" y="3186953"/>
                        </a:moveTo>
                        <a:cubicBezTo>
                          <a:pt x="1565462" y="3445809"/>
                          <a:pt x="3130924" y="3704665"/>
                          <a:pt x="4061012" y="3173506"/>
                        </a:cubicBezTo>
                        <a:cubicBezTo>
                          <a:pt x="4991100" y="2642347"/>
                          <a:pt x="5302624" y="540123"/>
                          <a:pt x="5580530" y="0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D16280-04CE-D244-B014-B89602F9DFDC}"/>
              </a:ext>
            </a:extLst>
          </p:cNvPr>
          <p:cNvSpPr/>
          <p:nvPr/>
        </p:nvSpPr>
        <p:spPr>
          <a:xfrm>
            <a:off x="7005416" y="4731535"/>
            <a:ext cx="389965" cy="389965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FD3F98-6E4F-BE42-A062-D4EF9E2D148D}"/>
              </a:ext>
            </a:extLst>
          </p:cNvPr>
          <p:cNvSpPr txBox="1"/>
          <p:nvPr/>
        </p:nvSpPr>
        <p:spPr>
          <a:xfrm>
            <a:off x="6450829" y="5112043"/>
            <a:ext cx="1808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Loaded to Cache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C6670C9-F97D-774C-8782-D0554D8C2A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05154" y="4617700"/>
            <a:ext cx="3214582" cy="80714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CA47C34-C5DE-4D45-A419-1DDE9D14F371}"/>
              </a:ext>
            </a:extLst>
          </p:cNvPr>
          <p:cNvSpPr txBox="1"/>
          <p:nvPr/>
        </p:nvSpPr>
        <p:spPr>
          <a:xfrm>
            <a:off x="228600" y="5944424"/>
            <a:ext cx="71667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[1] </a:t>
            </a:r>
            <a:r>
              <a:rPr lang="en-US" sz="1100" dirty="0" err="1"/>
              <a:t>Spectre</a:t>
            </a:r>
            <a:r>
              <a:rPr lang="en-US" sz="1100" dirty="0"/>
              <a:t> attacks: Exploiting speculative execution.  Kocher et al., </a:t>
            </a:r>
            <a:r>
              <a:rPr lang="en-US" sz="1100" dirty="0" err="1"/>
              <a:t>CoRR</a:t>
            </a:r>
            <a:r>
              <a:rPr lang="en-US" sz="1100" dirty="0"/>
              <a:t>, abs/1801.01203,  2018</a:t>
            </a:r>
          </a:p>
          <a:p>
            <a:r>
              <a:rPr lang="en-US" sz="1100" dirty="0"/>
              <a:t>[2] Meltdown: Reading kernel memory from user space, </a:t>
            </a:r>
            <a:r>
              <a:rPr lang="en-US" sz="1100" dirty="0" err="1"/>
              <a:t>Lipp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, 2018</a:t>
            </a:r>
          </a:p>
          <a:p>
            <a:endParaRPr lang="en-US" sz="1100" dirty="0"/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33237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4" grpId="0" animBg="1"/>
      <p:bldP spid="17" grpId="0" animBg="1"/>
      <p:bldP spid="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2D5A1A0F-9BFB-064A-A315-80982DD241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62DB6A-29F7-0B48-9322-0BF72F51278A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Exploiting Speculative Execution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7A5B46-4003-D249-BAE0-2DE433DCEA38}"/>
              </a:ext>
            </a:extLst>
          </p:cNvPr>
          <p:cNvSpPr txBox="1"/>
          <p:nvPr/>
        </p:nvSpPr>
        <p:spPr>
          <a:xfrm>
            <a:off x="175217" y="1048051"/>
            <a:ext cx="119513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By default, SGX is not vulnerable from speculative execution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SGX Memory Management Unit (MMU) sanitize untrusted address translations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If a requested memory is is from SGX, MMU return ”Abort Page”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28EF81-8489-0843-9319-293E724E6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7481" y="2881163"/>
            <a:ext cx="5371360" cy="3186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E09E78-289B-1E45-AA4A-ED0491D38BAC}"/>
              </a:ext>
            </a:extLst>
          </p:cNvPr>
          <p:cNvSpPr txBox="1"/>
          <p:nvPr/>
        </p:nvSpPr>
        <p:spPr>
          <a:xfrm>
            <a:off x="248697" y="6367617"/>
            <a:ext cx="7528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FORESHADOW: Extracting the Keys to the Intel SGX Kingdom with Transient Out-of-Order Execution, </a:t>
            </a:r>
            <a:r>
              <a:rPr lang="en-US" sz="1100" dirty="0" err="1"/>
              <a:t>Bulck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9432447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76FCEC55-8381-0943-91C6-66DBE7888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5517085-E561-0E47-9CBD-6622F9A50807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Exploiting Speculative Execution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B9B249-165A-C540-BA19-9E36CECC8D7D}"/>
              </a:ext>
            </a:extLst>
          </p:cNvPr>
          <p:cNvSpPr txBox="1"/>
          <p:nvPr/>
        </p:nvSpPr>
        <p:spPr>
          <a:xfrm>
            <a:off x="403817" y="1221670"/>
            <a:ext cx="11120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Foreshadow Attack: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Raising Page fault while accessing the memory can delay ”Abort page” semantics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While CPU loading requested page, speculative execution start executing the branches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After loading the page, CPU discard the branch, but the memory is already loaded to cache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3B843-6877-4341-AD6E-44F89A6E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753" y="3429000"/>
            <a:ext cx="5474388" cy="2701738"/>
          </a:xfrm>
          <a:prstGeom prst="rect">
            <a:avLst/>
          </a:prstGeom>
        </p:spPr>
      </p:pic>
      <p:pic>
        <p:nvPicPr>
          <p:cNvPr id="13314" name="Picture 2" descr="Foreshadow - Wikipedia">
            <a:extLst>
              <a:ext uri="{FF2B5EF4-FFF2-40B4-BE49-F238E27FC236}">
                <a16:creationId xmlns:a16="http://schemas.microsoft.com/office/drawing/2014/main" id="{C6400195-63AC-9F4E-B5CA-FFD9A1B3F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64" y="3290553"/>
            <a:ext cx="2805953" cy="28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EFDD27-1577-3840-B8B8-15AE009BD35B}"/>
              </a:ext>
            </a:extLst>
          </p:cNvPr>
          <p:cNvSpPr txBox="1"/>
          <p:nvPr/>
        </p:nvSpPr>
        <p:spPr>
          <a:xfrm>
            <a:off x="248697" y="6367617"/>
            <a:ext cx="75280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FORESHADOW: Extracting the Keys to the Intel SGX Kingdom with Transient Out-of-Order Execution, </a:t>
            </a:r>
            <a:r>
              <a:rPr lang="en-US" sz="1100" dirty="0" err="1"/>
              <a:t>Bulck</a:t>
            </a:r>
            <a:r>
              <a:rPr lang="en-US" sz="1100" dirty="0"/>
              <a:t> et al., </a:t>
            </a:r>
            <a:r>
              <a:rPr lang="en-US" sz="1100" dirty="0" err="1"/>
              <a:t>Usenix</a:t>
            </a:r>
            <a:r>
              <a:rPr lang="en-US" sz="11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2261853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EBFC5E51-B9AB-8546-A94D-F3FCB7A9F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0337B6-9410-3A44-A222-FDD07BDE429F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Mitigation for Speculative execution Attack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E1E26B-1171-6846-B093-B9F244DA639E}"/>
              </a:ext>
            </a:extLst>
          </p:cNvPr>
          <p:cNvSpPr txBox="1"/>
          <p:nvPr/>
        </p:nvSpPr>
        <p:spPr>
          <a:xfrm>
            <a:off x="403817" y="1301673"/>
            <a:ext cx="11120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Mitigation: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 of scope for application designers or developers.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Intel addressed this as a sophisticated attack.              [1]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Named it as ”L1 Terminal Fault”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Intel released firmware patches at the microarchitectural level. </a:t>
            </a:r>
          </a:p>
          <a:p>
            <a:endParaRPr lang="en-US" sz="2000" b="1" dirty="0"/>
          </a:p>
        </p:txBody>
      </p:sp>
      <p:pic>
        <p:nvPicPr>
          <p:cNvPr id="14340" name="Picture 4" descr="Intel could bring out new GPUs every year to take the fight to AMD and  Nvidia | TechRadar">
            <a:extLst>
              <a:ext uri="{FF2B5EF4-FFF2-40B4-BE49-F238E27FC236}">
                <a16:creationId xmlns:a16="http://schemas.microsoft.com/office/drawing/2014/main" id="{78D8F079-1BB7-E04B-AF12-5282480E1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3095"/>
            <a:ext cx="5235389" cy="294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F0ECA1-D9B1-7B41-B12C-16706991C5F1}"/>
              </a:ext>
            </a:extLst>
          </p:cNvPr>
          <p:cNvSpPr txBox="1"/>
          <p:nvPr/>
        </p:nvSpPr>
        <p:spPr>
          <a:xfrm>
            <a:off x="403817" y="3488514"/>
            <a:ext cx="894805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effectLst/>
                <a:latin typeface="NimbusRomNo9L"/>
              </a:rPr>
              <a:t>[1] </a:t>
            </a:r>
            <a:r>
              <a:rPr lang="en-US" sz="1100" dirty="0" err="1">
                <a:effectLst/>
                <a:latin typeface="NimbusRomNo9L"/>
              </a:rPr>
              <a:t>Intel.Resources</a:t>
            </a:r>
            <a:r>
              <a:rPr lang="en-US" sz="1100" dirty="0">
                <a:effectLst/>
                <a:latin typeface="NimbusRomNo9L"/>
              </a:rPr>
              <a:t> </a:t>
            </a:r>
            <a:r>
              <a:rPr lang="en-US" sz="1100" dirty="0" err="1">
                <a:effectLst/>
                <a:latin typeface="NimbusRomNo9L"/>
              </a:rPr>
              <a:t>andr</a:t>
            </a:r>
            <a:r>
              <a:rPr lang="en-US" sz="1100" dirty="0">
                <a:effectLst/>
                <a:latin typeface="NimbusRomNo9L"/>
              </a:rPr>
              <a:t> </a:t>
            </a:r>
            <a:r>
              <a:rPr lang="en-US" sz="1100" dirty="0" err="1">
                <a:effectLst/>
                <a:latin typeface="NimbusRomNo9L"/>
              </a:rPr>
              <a:t>esponse</a:t>
            </a:r>
            <a:r>
              <a:rPr lang="en-US" sz="1100" dirty="0">
                <a:effectLst/>
                <a:latin typeface="NimbusRomNo9L"/>
              </a:rPr>
              <a:t> to side channel l1terminalfault. </a:t>
            </a:r>
            <a:r>
              <a:rPr lang="en-US" sz="1100" i="1" dirty="0" err="1">
                <a:effectLst/>
                <a:latin typeface="NimbusRomNo9L"/>
              </a:rPr>
              <a:t>Link:https</a:t>
            </a:r>
            <a:r>
              <a:rPr lang="en-US" sz="1100" i="1" dirty="0">
                <a:effectLst/>
                <a:latin typeface="NimbusRomNo9L"/>
              </a:rPr>
              <a:t>://</a:t>
            </a:r>
            <a:r>
              <a:rPr lang="en-US" sz="1100" i="1" dirty="0" err="1">
                <a:effectLst/>
                <a:latin typeface="NimbusRomNo9L"/>
              </a:rPr>
              <a:t>www.intel.com</a:t>
            </a:r>
            <a:r>
              <a:rPr lang="en-US" sz="1100" i="1" dirty="0">
                <a:effectLst/>
                <a:latin typeface="NimbusRomNo9L"/>
              </a:rPr>
              <a:t>/content/www/us/</a:t>
            </a:r>
            <a:r>
              <a:rPr lang="en-US" sz="1100" i="1" dirty="0" err="1">
                <a:effectLst/>
                <a:latin typeface="NimbusRomNo9L"/>
              </a:rPr>
              <a:t>en</a:t>
            </a:r>
            <a:r>
              <a:rPr lang="en-US" sz="1100" i="1" dirty="0">
                <a:effectLst/>
                <a:latin typeface="NimbusRomNo9L"/>
              </a:rPr>
              <a:t>/architecture- and-technology/l1tf.html</a:t>
            </a:r>
            <a:r>
              <a:rPr lang="en-US" sz="1100" dirty="0">
                <a:effectLst/>
                <a:latin typeface="NimbusRomNo9L"/>
              </a:rPr>
              <a:t>. </a:t>
            </a:r>
            <a:endParaRPr lang="en-US" sz="11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60604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8EB24C0C-E5E6-6A4B-92AE-48C077F82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4D1F3E1-1280-AB43-AA9B-BDAA58B247F4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Summary of our survey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4717528-F859-E643-B121-C353EF601D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50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Non-TEE solution are slow and not practical for data intensive applications</a:t>
            </a:r>
          </a:p>
          <a:p>
            <a:r>
              <a:rPr lang="en-US" dirty="0"/>
              <a:t>TEE is the future: solves privacy, integrity and efficiency together</a:t>
            </a:r>
          </a:p>
          <a:p>
            <a:r>
              <a:rPr lang="en-US" dirty="0"/>
              <a:t>But, we cannot ignore side-channel attacks </a:t>
            </a:r>
          </a:p>
          <a:p>
            <a:pPr lvl="1"/>
            <a:r>
              <a:rPr lang="en-US" dirty="0"/>
              <a:t>Memory-targeted Attacks</a:t>
            </a:r>
          </a:p>
          <a:p>
            <a:pPr lvl="1"/>
            <a:r>
              <a:rPr lang="en-US" dirty="0"/>
              <a:t>Micro-architectural Attacks</a:t>
            </a:r>
          </a:p>
          <a:p>
            <a:r>
              <a:rPr lang="en-US" dirty="0"/>
              <a:t>It is an active state of the art research problem</a:t>
            </a:r>
          </a:p>
          <a:p>
            <a:pPr lvl="1"/>
            <a:r>
              <a:rPr lang="en-US" dirty="0"/>
              <a:t>Discover more attacks</a:t>
            </a:r>
          </a:p>
          <a:p>
            <a:pPr lvl="1"/>
            <a:r>
              <a:rPr lang="en-US" dirty="0"/>
              <a:t>Discover scalable oblivious algorithms/frameworks</a:t>
            </a:r>
          </a:p>
        </p:txBody>
      </p:sp>
    </p:spTree>
    <p:extLst>
      <p:ext uri="{BB962C8B-B14F-4D97-AF65-F5344CB8AC3E}">
        <p14:creationId xmlns:p14="http://schemas.microsoft.com/office/powerpoint/2010/main" val="3617092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205E4956-57FD-D74E-9A5A-FBA7CDEB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831F9A-8D94-AD45-9067-5CF88F48A86A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Future Research Directions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503A0-177B-C44E-95AF-AE46BA14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Research on Attacks</a:t>
            </a:r>
          </a:p>
          <a:p>
            <a:r>
              <a:rPr lang="en-US" dirty="0"/>
              <a:t>Based on attack trend we expect more attacks are yet be discovered</a:t>
            </a:r>
          </a:p>
          <a:p>
            <a:pPr lvl="1"/>
            <a:r>
              <a:rPr lang="en-US" dirty="0"/>
              <a:t>Memory-targeted attacks</a:t>
            </a:r>
          </a:p>
          <a:p>
            <a:pPr lvl="1"/>
            <a:r>
              <a:rPr lang="en-US" dirty="0"/>
              <a:t>Micro-architectural attacks </a:t>
            </a:r>
          </a:p>
          <a:p>
            <a:r>
              <a:rPr lang="en-US" dirty="0"/>
              <a:t>More known vulnerabilities </a:t>
            </a:r>
          </a:p>
          <a:p>
            <a:pPr lvl="1"/>
            <a:r>
              <a:rPr lang="en-US" dirty="0"/>
              <a:t>Make SGX more attack resilient </a:t>
            </a:r>
          </a:p>
        </p:txBody>
      </p:sp>
    </p:spTree>
    <p:extLst>
      <p:ext uri="{BB962C8B-B14F-4D97-AF65-F5344CB8AC3E}">
        <p14:creationId xmlns:p14="http://schemas.microsoft.com/office/powerpoint/2010/main" val="4003380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205E4956-57FD-D74E-9A5A-FBA7CDEB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831F9A-8D94-AD45-9067-5CF88F48A86A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Future Research Directions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503A0-177B-C44E-95AF-AE46BA14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Research on Oblivious Algorithms</a:t>
            </a:r>
          </a:p>
          <a:p>
            <a:r>
              <a:rPr lang="en-US" dirty="0"/>
              <a:t>We have a few oblivious algorithms</a:t>
            </a:r>
          </a:p>
          <a:p>
            <a:pPr lvl="1"/>
            <a:r>
              <a:rPr lang="en-US" dirty="0"/>
              <a:t>Should cover all type of algorithms </a:t>
            </a:r>
          </a:p>
          <a:p>
            <a:pPr lvl="2"/>
            <a:r>
              <a:rPr lang="en-US" dirty="0"/>
              <a:t>Data Structure, Graph algorithms, Searching, etc.</a:t>
            </a:r>
          </a:p>
          <a:p>
            <a:r>
              <a:rPr lang="en-US" dirty="0"/>
              <a:t>Existing algorithms are slow </a:t>
            </a:r>
          </a:p>
          <a:p>
            <a:pPr lvl="1"/>
            <a:r>
              <a:rPr lang="en-US" dirty="0"/>
              <a:t>Should focus on efficient and scalable Oblivious algorithms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8414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205E4956-57FD-D74E-9A5A-FBA7CDEB6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831F9A-8D94-AD45-9067-5CF88F48A86A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Future Research Directions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9503A0-177B-C44E-95AF-AE46BA14F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365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Research on Access-Pattern protected frameworks</a:t>
            </a:r>
          </a:p>
          <a:p>
            <a:r>
              <a:rPr lang="en-US" dirty="0"/>
              <a:t>Existing access-pattern protected frameworks</a:t>
            </a:r>
          </a:p>
          <a:p>
            <a:pPr lvl="1"/>
            <a:r>
              <a:rPr lang="en-US" dirty="0"/>
              <a:t>Not cover all types of computing </a:t>
            </a:r>
          </a:p>
          <a:p>
            <a:pPr lvl="1"/>
            <a:r>
              <a:rPr lang="en-US" dirty="0"/>
              <a:t>Deprecated</a:t>
            </a:r>
          </a:p>
          <a:p>
            <a:r>
              <a:rPr lang="en-US" dirty="0"/>
              <a:t>Should focus on frameworks </a:t>
            </a:r>
          </a:p>
          <a:p>
            <a:pPr lvl="1"/>
            <a:r>
              <a:rPr lang="en-US" dirty="0"/>
              <a:t>Resilient to modern attacks</a:t>
            </a:r>
          </a:p>
          <a:p>
            <a:pPr lvl="1"/>
            <a:r>
              <a:rPr lang="en-US" dirty="0"/>
              <a:t>Scalable/efficient solution</a:t>
            </a:r>
          </a:p>
          <a:p>
            <a:pPr marL="0" indent="0">
              <a:buNone/>
            </a:pPr>
            <a:endParaRPr lang="en-US" b="1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69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E31B5B55-8AD5-D548-8FBA-D9EE33E57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158F3CB-5C09-E74A-A7D5-61AA43D0933D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Trusted Execution Environment</a:t>
            </a:r>
            <a:endParaRPr lang="en-US" sz="4000" dirty="0"/>
          </a:p>
        </p:txBody>
      </p:sp>
      <p:pic>
        <p:nvPicPr>
          <p:cNvPr id="6" name="Picture 2" descr="Landing page: Ransomware">
            <a:extLst>
              <a:ext uri="{FF2B5EF4-FFF2-40B4-BE49-F238E27FC236}">
                <a16:creationId xmlns:a16="http://schemas.microsoft.com/office/drawing/2014/main" id="{ED44FC44-D3DD-C944-9C29-54F7B2484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30" y="3863544"/>
            <a:ext cx="1522970" cy="22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Usable Hardware Security For Android on ARM Devices">
            <a:extLst>
              <a:ext uri="{FF2B5EF4-FFF2-40B4-BE49-F238E27FC236}">
                <a16:creationId xmlns:a16="http://schemas.microsoft.com/office/drawing/2014/main" id="{46963AB3-6B6D-E940-88BA-67E61B9FA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436" y="4322901"/>
            <a:ext cx="2971800" cy="95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ecure Processor (AMD-SP) - AMD - WikiChip">
            <a:extLst>
              <a:ext uri="{FF2B5EF4-FFF2-40B4-BE49-F238E27FC236}">
                <a16:creationId xmlns:a16="http://schemas.microsoft.com/office/drawing/2014/main" id="{9804EC6D-2D5E-7149-A33C-490C8AF66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672" y="3983554"/>
            <a:ext cx="1358898" cy="141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D982BB-B1C5-D74F-8376-A142DF302F7A}"/>
              </a:ext>
            </a:extLst>
          </p:cNvPr>
          <p:cNvSpPr txBox="1"/>
          <p:nvPr/>
        </p:nvSpPr>
        <p:spPr>
          <a:xfrm>
            <a:off x="9087129" y="5578283"/>
            <a:ext cx="261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*AMD Adopted TrustZone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264052-3B58-7245-BF9F-930B9D9D194F}"/>
              </a:ext>
            </a:extLst>
          </p:cNvPr>
          <p:cNvSpPr txBox="1"/>
          <p:nvPr/>
        </p:nvSpPr>
        <p:spPr>
          <a:xfrm>
            <a:off x="714702" y="3315288"/>
            <a:ext cx="18393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kern="0" dirty="0"/>
              <a:t>Major TEEs: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4879D5-A508-1544-9C61-3B75D1199E3F}"/>
              </a:ext>
            </a:extLst>
          </p:cNvPr>
          <p:cNvSpPr txBox="1"/>
          <p:nvPr/>
        </p:nvSpPr>
        <p:spPr>
          <a:xfrm>
            <a:off x="714703" y="1241774"/>
            <a:ext cx="9680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Hardware based software isolation technique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 secure area of the main processor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Aims to protect the code and data in the secure area</a:t>
            </a:r>
          </a:p>
          <a:p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228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U Logo-BTD-H-BG-4C.png">
            <a:extLst>
              <a:ext uri="{FF2B5EF4-FFF2-40B4-BE49-F238E27FC236}">
                <a16:creationId xmlns:a16="http://schemas.microsoft.com/office/drawing/2014/main" id="{00609A83-6216-41E8-8D2F-7F86D78209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721" y="6498422"/>
            <a:ext cx="2174875" cy="29573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F9BBC3B1-7801-4734-8A8C-F9C41E009833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Intel SGX as Trusted Execution Environment</a:t>
            </a:r>
            <a:endParaRPr lang="en-US" sz="3200" dirty="0"/>
          </a:p>
        </p:txBody>
      </p:sp>
      <p:pic>
        <p:nvPicPr>
          <p:cNvPr id="46" name="Picture 6" descr="Cloud computing Drawing Clip art - cartoon cloud png download - 2400*1316 -  Free Transparent png Download. - Clip Art Library">
            <a:extLst>
              <a:ext uri="{FF2B5EF4-FFF2-40B4-BE49-F238E27FC236}">
                <a16:creationId xmlns:a16="http://schemas.microsoft.com/office/drawing/2014/main" id="{6E0525CD-B62B-7E44-8E92-32BB3A410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672" y="3464945"/>
            <a:ext cx="4366054" cy="239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EB530B09-6747-EA43-81FB-4CBB52177168}"/>
              </a:ext>
            </a:extLst>
          </p:cNvPr>
          <p:cNvSpPr txBox="1">
            <a:spLocks/>
          </p:cNvSpPr>
          <p:nvPr/>
        </p:nvSpPr>
        <p:spPr>
          <a:xfrm>
            <a:off x="253799" y="1031764"/>
            <a:ext cx="4492613" cy="31854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Major features:</a:t>
            </a:r>
          </a:p>
          <a:p>
            <a:r>
              <a:rPr lang="en-US" sz="1800" dirty="0"/>
              <a:t>Remote apps gain ability to defend its secret</a:t>
            </a:r>
          </a:p>
          <a:p>
            <a:r>
              <a:rPr lang="en-US" sz="1800" dirty="0"/>
              <a:t>App built with trusted and untrusted parts</a:t>
            </a:r>
          </a:p>
          <a:p>
            <a:r>
              <a:rPr lang="en-US" sz="1800" dirty="0"/>
              <a:t>App launches in Enclave processed in protected memory</a:t>
            </a:r>
          </a:p>
          <a:p>
            <a:r>
              <a:rPr lang="en-US" sz="1800" dirty="0"/>
              <a:t>Enclave runs with signed binary</a:t>
            </a:r>
          </a:p>
          <a:p>
            <a:r>
              <a:rPr lang="en-US" sz="1800" dirty="0"/>
              <a:t>Enclave functions execute with plain text data</a:t>
            </a:r>
          </a:p>
          <a:p>
            <a:r>
              <a:rPr lang="en-US" sz="1800" dirty="0"/>
              <a:t>Enclave supports multi-threading (limited)</a:t>
            </a:r>
          </a:p>
          <a:p>
            <a:endParaRPr lang="en-US" sz="1800" dirty="0"/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306E05-3622-CE44-B192-5CF532A625CC}"/>
              </a:ext>
            </a:extLst>
          </p:cNvPr>
          <p:cNvGrpSpPr/>
          <p:nvPr/>
        </p:nvGrpSpPr>
        <p:grpSpPr>
          <a:xfrm>
            <a:off x="1387573" y="4670633"/>
            <a:ext cx="10865963" cy="1768783"/>
            <a:chOff x="1288713" y="4670633"/>
            <a:chExt cx="10865963" cy="1768783"/>
          </a:xfrm>
        </p:grpSpPr>
        <p:pic>
          <p:nvPicPr>
            <p:cNvPr id="48" name="Picture 2" descr="Laptop User Icon of Flat style - Available in SVG, PNG, EPS, AI &amp; Icon fonts">
              <a:extLst>
                <a:ext uri="{FF2B5EF4-FFF2-40B4-BE49-F238E27FC236}">
                  <a16:creationId xmlns:a16="http://schemas.microsoft.com/office/drawing/2014/main" id="{AFB8CDE4-4F8C-2840-AD83-7AAB2D159D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8713" y="4670633"/>
              <a:ext cx="1240971" cy="1240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CEC1C7AB-F9EE-6247-A734-72B8ADDD3A2C}"/>
                </a:ext>
              </a:extLst>
            </p:cNvPr>
            <p:cNvCxnSpPr>
              <a:cxnSpLocks/>
            </p:cNvCxnSpPr>
            <p:nvPr/>
          </p:nvCxnSpPr>
          <p:spPr>
            <a:xfrm>
              <a:off x="2529684" y="5543027"/>
              <a:ext cx="148627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E951404-AE3A-434F-A9CA-2BC61B2E87C5}"/>
                </a:ext>
              </a:extLst>
            </p:cNvPr>
            <p:cNvSpPr txBox="1"/>
            <p:nvPr/>
          </p:nvSpPr>
          <p:spPr>
            <a:xfrm>
              <a:off x="2443869" y="5059332"/>
              <a:ext cx="1760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Secured Channel</a:t>
              </a:r>
            </a:p>
          </p:txBody>
        </p:sp>
        <p:pic>
          <p:nvPicPr>
            <p:cNvPr id="51" name="Picture 8">
              <a:extLst>
                <a:ext uri="{FF2B5EF4-FFF2-40B4-BE49-F238E27FC236}">
                  <a16:creationId xmlns:a16="http://schemas.microsoft.com/office/drawing/2014/main" id="{196C71EE-3BF4-594D-A650-139967D3F9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1786" y="5002557"/>
              <a:ext cx="831850" cy="548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3ECAB76-DB60-0347-91F2-E380BF385AB5}"/>
                </a:ext>
              </a:extLst>
            </p:cNvPr>
            <p:cNvSpPr txBox="1"/>
            <p:nvPr/>
          </p:nvSpPr>
          <p:spPr>
            <a:xfrm>
              <a:off x="10282047" y="5542272"/>
              <a:ext cx="18726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Attestation Server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15FD170-3B5D-644E-9864-ED580608BCAA}"/>
                </a:ext>
              </a:extLst>
            </p:cNvPr>
            <p:cNvCxnSpPr>
              <a:cxnSpLocks/>
            </p:cNvCxnSpPr>
            <p:nvPr/>
          </p:nvCxnSpPr>
          <p:spPr>
            <a:xfrm>
              <a:off x="8739984" y="5409289"/>
              <a:ext cx="1486273" cy="0"/>
            </a:xfrm>
            <a:prstGeom prst="straightConnector1">
              <a:avLst/>
            </a:prstGeom>
            <a:ln w="76200"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DAA3E754-721F-1647-B745-C202FF668F77}"/>
                </a:ext>
              </a:extLst>
            </p:cNvPr>
            <p:cNvSpPr txBox="1"/>
            <p:nvPr/>
          </p:nvSpPr>
          <p:spPr>
            <a:xfrm>
              <a:off x="8654169" y="4925594"/>
              <a:ext cx="1760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Secured Channel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2EFC24-7C37-CE4D-B7B4-9D3A37B3F3CE}"/>
                </a:ext>
              </a:extLst>
            </p:cNvPr>
            <p:cNvSpPr/>
            <p:nvPr/>
          </p:nvSpPr>
          <p:spPr>
            <a:xfrm>
              <a:off x="4705600" y="6070084"/>
              <a:ext cx="363170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Achieve Trust via Remote Attestation</a:t>
              </a:r>
            </a:p>
          </p:txBody>
        </p:sp>
      </p:grpSp>
      <p:sp>
        <p:nvSpPr>
          <p:cNvPr id="56" name="Rectangle: Rounded Corners 28">
            <a:extLst>
              <a:ext uri="{FF2B5EF4-FFF2-40B4-BE49-F238E27FC236}">
                <a16:creationId xmlns:a16="http://schemas.microsoft.com/office/drawing/2014/main" id="{B91320D1-F192-7C48-9032-57AD66936622}"/>
              </a:ext>
            </a:extLst>
          </p:cNvPr>
          <p:cNvSpPr/>
          <p:nvPr/>
        </p:nvSpPr>
        <p:spPr>
          <a:xfrm>
            <a:off x="4907417" y="1681724"/>
            <a:ext cx="3535678" cy="2824011"/>
          </a:xfrm>
          <a:prstGeom prst="roundRect">
            <a:avLst>
              <a:gd name="adj" fmla="val 5639"/>
            </a:avLst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: Rounded Corners 104">
            <a:extLst>
              <a:ext uri="{FF2B5EF4-FFF2-40B4-BE49-F238E27FC236}">
                <a16:creationId xmlns:a16="http://schemas.microsoft.com/office/drawing/2014/main" id="{252F0213-EBAB-D64D-802A-15FC8FA5DF0E}"/>
              </a:ext>
            </a:extLst>
          </p:cNvPr>
          <p:cNvSpPr/>
          <p:nvPr/>
        </p:nvSpPr>
        <p:spPr>
          <a:xfrm>
            <a:off x="5020861" y="2213327"/>
            <a:ext cx="1410226" cy="1924497"/>
          </a:xfrm>
          <a:prstGeom prst="roundRect">
            <a:avLst/>
          </a:prstGeom>
          <a:solidFill>
            <a:srgbClr val="FFE1E1"/>
          </a:solidFill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8" name="Rectangle: Rounded Corners 25">
            <a:extLst>
              <a:ext uri="{FF2B5EF4-FFF2-40B4-BE49-F238E27FC236}">
                <a16:creationId xmlns:a16="http://schemas.microsoft.com/office/drawing/2014/main" id="{A9DB36AE-D561-2144-B7E6-B3BE1DD36454}"/>
              </a:ext>
            </a:extLst>
          </p:cNvPr>
          <p:cNvSpPr/>
          <p:nvPr/>
        </p:nvSpPr>
        <p:spPr>
          <a:xfrm>
            <a:off x="6927186" y="2213327"/>
            <a:ext cx="1410226" cy="187358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70F853C-9D99-4B46-9907-28F870D1B3B9}"/>
              </a:ext>
            </a:extLst>
          </p:cNvPr>
          <p:cNvSpPr txBox="1"/>
          <p:nvPr/>
        </p:nvSpPr>
        <p:spPr>
          <a:xfrm>
            <a:off x="6015942" y="1751826"/>
            <a:ext cx="124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Application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796B0E-F7FB-584C-95D4-57807AF85444}"/>
              </a:ext>
            </a:extLst>
          </p:cNvPr>
          <p:cNvSpPr txBox="1"/>
          <p:nvPr/>
        </p:nvSpPr>
        <p:spPr>
          <a:xfrm>
            <a:off x="6942550" y="2268137"/>
            <a:ext cx="1460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Trusted Enclave</a:t>
            </a:r>
          </a:p>
        </p:txBody>
      </p:sp>
      <p:pic>
        <p:nvPicPr>
          <p:cNvPr id="61" name="Picture 12" descr="Download Google Forms Icon Free Download Png And Vector - New File Icon,  Transparent Png - uokpl.rs">
            <a:extLst>
              <a:ext uri="{FF2B5EF4-FFF2-40B4-BE49-F238E27FC236}">
                <a16:creationId xmlns:a16="http://schemas.microsoft.com/office/drawing/2014/main" id="{ECB351FD-94F6-7649-9C57-60BC0BB6A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3227" y="3371933"/>
            <a:ext cx="203114" cy="274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BEC616A1-4A8D-9144-A5D7-A80E5C843CAF}"/>
              </a:ext>
            </a:extLst>
          </p:cNvPr>
          <p:cNvGrpSpPr/>
          <p:nvPr/>
        </p:nvGrpSpPr>
        <p:grpSpPr>
          <a:xfrm>
            <a:off x="6054272" y="2688155"/>
            <a:ext cx="270476" cy="239028"/>
            <a:chOff x="4833906" y="3062929"/>
            <a:chExt cx="629592" cy="556390"/>
          </a:xfrm>
        </p:grpSpPr>
        <p:pic>
          <p:nvPicPr>
            <p:cNvPr id="63" name="Picture 10" descr="Application, custom, feature, program icon">
              <a:extLst>
                <a:ext uri="{FF2B5EF4-FFF2-40B4-BE49-F238E27FC236}">
                  <a16:creationId xmlns:a16="http://schemas.microsoft.com/office/drawing/2014/main" id="{DE788F08-A90F-844F-A4CA-675053664A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6937" y="3062929"/>
              <a:ext cx="496561" cy="496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74228838-AEE8-B945-9B4A-F22E378E6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3906" y="3284120"/>
              <a:ext cx="335199" cy="335199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FCFC41E-964A-724A-9944-B2D1A67FBB80}"/>
              </a:ext>
            </a:extLst>
          </p:cNvPr>
          <p:cNvGrpSpPr/>
          <p:nvPr/>
        </p:nvGrpSpPr>
        <p:grpSpPr>
          <a:xfrm>
            <a:off x="5877183" y="3363163"/>
            <a:ext cx="296846" cy="298529"/>
            <a:chOff x="5596529" y="3099781"/>
            <a:chExt cx="516609" cy="519538"/>
          </a:xfrm>
        </p:grpSpPr>
        <p:pic>
          <p:nvPicPr>
            <p:cNvPr id="66" name="Picture 12" descr="Download Google Forms Icon Free Download Png And Vector - New File Icon,  Transparent Png - uokpl.rs">
              <a:extLst>
                <a:ext uri="{FF2B5EF4-FFF2-40B4-BE49-F238E27FC236}">
                  <a16:creationId xmlns:a16="http://schemas.microsoft.com/office/drawing/2014/main" id="{900643D3-4A77-DB41-B4FA-F61076B0E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hotocopy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7939" y="3099781"/>
              <a:ext cx="335199" cy="4536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6" descr="Icon&#10;&#10;Description automatically generated">
              <a:extLst>
                <a:ext uri="{FF2B5EF4-FFF2-40B4-BE49-F238E27FC236}">
                  <a16:creationId xmlns:a16="http://schemas.microsoft.com/office/drawing/2014/main" id="{2606D13D-730F-3341-ABBB-3780BA0738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529" y="3284120"/>
              <a:ext cx="335199" cy="335199"/>
            </a:xfrm>
            <a:prstGeom prst="rect">
              <a:avLst/>
            </a:prstGeom>
          </p:spPr>
        </p:pic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6962CB11-67C3-894D-8D82-9BFA9149F695}"/>
              </a:ext>
            </a:extLst>
          </p:cNvPr>
          <p:cNvSpPr txBox="1"/>
          <p:nvPr/>
        </p:nvSpPr>
        <p:spPr>
          <a:xfrm>
            <a:off x="5147933" y="2198794"/>
            <a:ext cx="1293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Untrusted Part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9C56A42-2F0E-134C-AE70-13A6D163C9E9}"/>
              </a:ext>
            </a:extLst>
          </p:cNvPr>
          <p:cNvSpPr txBox="1"/>
          <p:nvPr/>
        </p:nvSpPr>
        <p:spPr>
          <a:xfrm>
            <a:off x="7301309" y="3377306"/>
            <a:ext cx="80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Plain Data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0B405D9-AB91-154B-A14D-DC718B7A10DA}"/>
              </a:ext>
            </a:extLst>
          </p:cNvPr>
          <p:cNvSpPr txBox="1"/>
          <p:nvPr/>
        </p:nvSpPr>
        <p:spPr>
          <a:xfrm>
            <a:off x="5008221" y="3290011"/>
            <a:ext cx="947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Encrypted</a:t>
            </a:r>
          </a:p>
          <a:p>
            <a:pPr algn="ctr"/>
            <a:r>
              <a:rPr lang="en-US" sz="1200" dirty="0"/>
              <a:t>Data</a:t>
            </a:r>
          </a:p>
        </p:txBody>
      </p:sp>
      <p:sp>
        <p:nvSpPr>
          <p:cNvPr id="71" name="Rectangle: Rounded Corners 127">
            <a:extLst>
              <a:ext uri="{FF2B5EF4-FFF2-40B4-BE49-F238E27FC236}">
                <a16:creationId xmlns:a16="http://schemas.microsoft.com/office/drawing/2014/main" id="{68B7E770-431E-1846-97ED-A70C8DD0EA93}"/>
              </a:ext>
            </a:extLst>
          </p:cNvPr>
          <p:cNvSpPr/>
          <p:nvPr/>
        </p:nvSpPr>
        <p:spPr>
          <a:xfrm>
            <a:off x="4907417" y="4626255"/>
            <a:ext cx="3535678" cy="68123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accent4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F4E20D6-8691-8445-A420-B29874EC70AA}"/>
              </a:ext>
            </a:extLst>
          </p:cNvPr>
          <p:cNvSpPr/>
          <p:nvPr/>
        </p:nvSpPr>
        <p:spPr>
          <a:xfrm>
            <a:off x="5493793" y="4689956"/>
            <a:ext cx="24002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Privileged System Code</a:t>
            </a:r>
          </a:p>
          <a:p>
            <a:pPr algn="ctr"/>
            <a:r>
              <a:rPr lang="en-US" b="1" dirty="0"/>
              <a:t>OS, VMM, BIOS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5AF94B-905D-5F42-A0B8-0989443AA630}"/>
              </a:ext>
            </a:extLst>
          </p:cNvPr>
          <p:cNvSpPr txBox="1"/>
          <p:nvPr/>
        </p:nvSpPr>
        <p:spPr>
          <a:xfrm>
            <a:off x="7452576" y="2744496"/>
            <a:ext cx="709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&lt;/&gt;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33B38E4-62D9-AE40-8C10-E57CA5A4C291}"/>
              </a:ext>
            </a:extLst>
          </p:cNvPr>
          <p:cNvSpPr txBox="1"/>
          <p:nvPr/>
        </p:nvSpPr>
        <p:spPr>
          <a:xfrm>
            <a:off x="5000013" y="2661037"/>
            <a:ext cx="1517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create_enclave</a:t>
            </a:r>
            <a:r>
              <a:rPr lang="en-US" sz="1200" dirty="0"/>
              <a:t>(        )</a:t>
            </a:r>
          </a:p>
        </p:txBody>
      </p:sp>
      <p:sp>
        <p:nvSpPr>
          <p:cNvPr id="75" name="Arrow: Up 133">
            <a:extLst>
              <a:ext uri="{FF2B5EF4-FFF2-40B4-BE49-F238E27FC236}">
                <a16:creationId xmlns:a16="http://schemas.microsoft.com/office/drawing/2014/main" id="{45CB5F1D-06BD-E748-BEAC-74F7530A841A}"/>
              </a:ext>
            </a:extLst>
          </p:cNvPr>
          <p:cNvSpPr/>
          <p:nvPr/>
        </p:nvSpPr>
        <p:spPr>
          <a:xfrm>
            <a:off x="7452576" y="4058606"/>
            <a:ext cx="388546" cy="614719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rrow: Up 134">
            <a:extLst>
              <a:ext uri="{FF2B5EF4-FFF2-40B4-BE49-F238E27FC236}">
                <a16:creationId xmlns:a16="http://schemas.microsoft.com/office/drawing/2014/main" id="{AA0B834C-AD7B-484F-BE75-84DA8B201FA6}"/>
              </a:ext>
            </a:extLst>
          </p:cNvPr>
          <p:cNvSpPr/>
          <p:nvPr/>
        </p:nvSpPr>
        <p:spPr>
          <a:xfrm>
            <a:off x="5509468" y="4058606"/>
            <a:ext cx="388546" cy="614719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2" descr="Free Red Cross Transparent Background, Download Free Clip Art, Free Clip  Art on Clipart Library">
            <a:extLst>
              <a:ext uri="{FF2B5EF4-FFF2-40B4-BE49-F238E27FC236}">
                <a16:creationId xmlns:a16="http://schemas.microsoft.com/office/drawing/2014/main" id="{64372340-F9C3-844B-9A40-F9C05D9641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75334" y="4253947"/>
            <a:ext cx="419308" cy="35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03E09603-CA81-D048-8688-1991568B787F}"/>
              </a:ext>
            </a:extLst>
          </p:cNvPr>
          <p:cNvSpPr txBox="1"/>
          <p:nvPr/>
        </p:nvSpPr>
        <p:spPr>
          <a:xfrm>
            <a:off x="8582559" y="4058602"/>
            <a:ext cx="1653730" cy="3385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Restricted by CPU</a:t>
            </a:r>
          </a:p>
        </p:txBody>
      </p:sp>
      <p:sp>
        <p:nvSpPr>
          <p:cNvPr id="79" name="Arrow: Left-Right 138">
            <a:extLst>
              <a:ext uri="{FF2B5EF4-FFF2-40B4-BE49-F238E27FC236}">
                <a16:creationId xmlns:a16="http://schemas.microsoft.com/office/drawing/2014/main" id="{C4E43861-8A5E-0347-AC5B-92CE0CFDE444}"/>
              </a:ext>
            </a:extLst>
          </p:cNvPr>
          <p:cNvSpPr/>
          <p:nvPr/>
        </p:nvSpPr>
        <p:spPr>
          <a:xfrm>
            <a:off x="6366435" y="3401562"/>
            <a:ext cx="638229" cy="250696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7066A20-02DE-6244-B87D-06BB6E48CA1C}"/>
              </a:ext>
            </a:extLst>
          </p:cNvPr>
          <p:cNvSpPr txBox="1"/>
          <p:nvPr/>
        </p:nvSpPr>
        <p:spPr>
          <a:xfrm>
            <a:off x="6394522" y="3138351"/>
            <a:ext cx="5692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ECALL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7D0D1F2-6B84-614C-921F-60A067E4055F}"/>
              </a:ext>
            </a:extLst>
          </p:cNvPr>
          <p:cNvSpPr txBox="1"/>
          <p:nvPr/>
        </p:nvSpPr>
        <p:spPr>
          <a:xfrm>
            <a:off x="6370298" y="3604117"/>
            <a:ext cx="6183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OCALL</a:t>
            </a:r>
          </a:p>
        </p:txBody>
      </p:sp>
    </p:spTree>
    <p:extLst>
      <p:ext uri="{BB962C8B-B14F-4D97-AF65-F5344CB8AC3E}">
        <p14:creationId xmlns:p14="http://schemas.microsoft.com/office/powerpoint/2010/main" val="26571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184"/>
    </mc:Choice>
    <mc:Fallback xmlns="">
      <p:transition spd="slow" advTm="94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FE0D404C-482B-944F-9152-160227814C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5E0A340-8C7C-4246-B1EA-4E9BD3080652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Is Intel SGX flawless?</a:t>
            </a:r>
            <a:endParaRPr lang="en-US" sz="3200" dirty="0"/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648D57E1-0703-CC47-B8D2-0CE6C289A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3315"/>
            <a:ext cx="69610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800" dirty="0"/>
          </a:p>
          <a:p>
            <a:pPr marL="0" indent="0">
              <a:buNone/>
            </a:pPr>
            <a:r>
              <a:rPr lang="en-US" sz="4800" dirty="0"/>
              <a:t>Limitations of SGX</a:t>
            </a:r>
          </a:p>
          <a:p>
            <a:pPr lvl="1"/>
            <a:r>
              <a:rPr lang="en-US" sz="4000" dirty="0"/>
              <a:t>Functional Limitation</a:t>
            </a:r>
          </a:p>
          <a:p>
            <a:pPr lvl="1"/>
            <a:r>
              <a:rPr lang="en-US" sz="4000" dirty="0"/>
              <a:t>Side Channel Attacks</a:t>
            </a:r>
          </a:p>
        </p:txBody>
      </p:sp>
      <p:pic>
        <p:nvPicPr>
          <p:cNvPr id="6" name="Picture 2" descr="Landing page: Ransomware">
            <a:extLst>
              <a:ext uri="{FF2B5EF4-FFF2-40B4-BE49-F238E27FC236}">
                <a16:creationId xmlns:a16="http://schemas.microsoft.com/office/drawing/2014/main" id="{B5E103D6-DF24-8F4F-B972-282BD12BC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674" y="2502475"/>
            <a:ext cx="1522970" cy="223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016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2CA46AA-C15A-D642-BDBC-F3F4E13A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756" y="1279445"/>
            <a:ext cx="602576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Restricted functions</a:t>
            </a:r>
          </a:p>
          <a:p>
            <a:pPr lvl="1"/>
            <a:r>
              <a:rPr lang="en-US" sz="2000" dirty="0"/>
              <a:t>IO Access/ Network Access/ all system calls</a:t>
            </a:r>
          </a:p>
          <a:p>
            <a:r>
              <a:rPr lang="en-US" sz="2400" dirty="0"/>
              <a:t>Language limitations: Only supports C++</a:t>
            </a:r>
          </a:p>
          <a:p>
            <a:r>
              <a:rPr lang="en-US" sz="2400" dirty="0"/>
              <a:t>Private Reserved Memory (PRM) limited ~128 MB (</a:t>
            </a:r>
            <a:r>
              <a:rPr lang="en-US" sz="2400" dirty="0" err="1"/>
              <a:t>sgx</a:t>
            </a:r>
            <a:r>
              <a:rPr lang="en-US" sz="2400" dirty="0"/>
              <a:t> v1)          </a:t>
            </a:r>
            <a:r>
              <a:rPr lang="en-US" sz="1800" dirty="0"/>
              <a:t>[1]</a:t>
            </a:r>
            <a:endParaRPr lang="en-US" sz="2400" dirty="0"/>
          </a:p>
          <a:p>
            <a:pPr lvl="1"/>
            <a:r>
              <a:rPr lang="en-US" sz="2000" dirty="0"/>
              <a:t>Paging enables more memory</a:t>
            </a:r>
          </a:p>
          <a:p>
            <a:pPr lvl="1"/>
            <a:r>
              <a:rPr lang="en-US" sz="2000" dirty="0"/>
              <a:t>Incurs expensive enclave page swapping</a:t>
            </a:r>
          </a:p>
          <a:p>
            <a:pPr lvl="1"/>
            <a:r>
              <a:rPr lang="en-US" sz="2000" dirty="0"/>
              <a:t>Slowdown execution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Recent updates on SGX memory</a:t>
            </a:r>
          </a:p>
          <a:p>
            <a:pPr lvl="1"/>
            <a:r>
              <a:rPr lang="en-US" sz="2000" dirty="0"/>
              <a:t>SGX v2 allow 256 MB physical memory</a:t>
            </a:r>
          </a:p>
          <a:p>
            <a:pPr lvl="1"/>
            <a:r>
              <a:rPr lang="en-US" sz="2000" dirty="0"/>
              <a:t>SGX v3 will allow 1TB physical memory (Plan)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pic>
        <p:nvPicPr>
          <p:cNvPr id="6" name="Picture 5" descr="MU Logo-BTD-H-BG-4C.png">
            <a:extLst>
              <a:ext uri="{FF2B5EF4-FFF2-40B4-BE49-F238E27FC236}">
                <a16:creationId xmlns:a16="http://schemas.microsoft.com/office/drawing/2014/main" id="{AC7B8ADA-00BD-5C47-B532-7D8448CF79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36AE2AB-AB80-7145-8AF3-C6D2A17D2221}"/>
              </a:ext>
            </a:extLst>
          </p:cNvPr>
          <p:cNvGrpSpPr/>
          <p:nvPr/>
        </p:nvGrpSpPr>
        <p:grpSpPr>
          <a:xfrm>
            <a:off x="6742428" y="1227164"/>
            <a:ext cx="1570464" cy="3829103"/>
            <a:chOff x="10098055" y="1104847"/>
            <a:chExt cx="1570464" cy="3829103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8976AC1-EDF1-FC4F-BC34-285036096580}"/>
                </a:ext>
              </a:extLst>
            </p:cNvPr>
            <p:cNvSpPr/>
            <p:nvPr/>
          </p:nvSpPr>
          <p:spPr>
            <a:xfrm>
              <a:off x="10098055" y="1104900"/>
              <a:ext cx="1570464" cy="3829050"/>
            </a:xfrm>
            <a:prstGeom prst="rect">
              <a:avLst/>
            </a:prstGeom>
            <a:solidFill>
              <a:srgbClr val="FFE1E1"/>
            </a:solidFill>
            <a:ln w="19050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Non PRM</a:t>
              </a:r>
            </a:p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Up to TBs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451D2BF-68A7-F74B-BE1A-3E25A5AA887B}"/>
                </a:ext>
              </a:extLst>
            </p:cNvPr>
            <p:cNvSpPr/>
            <p:nvPr/>
          </p:nvSpPr>
          <p:spPr>
            <a:xfrm>
              <a:off x="10098055" y="1856126"/>
              <a:ext cx="1570464" cy="6735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PRM </a:t>
              </a: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128 MB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F7E4C29-FEFA-9E48-946C-D2B3DCA0B6B5}"/>
                </a:ext>
              </a:extLst>
            </p:cNvPr>
            <p:cNvSpPr/>
            <p:nvPr/>
          </p:nvSpPr>
          <p:spPr>
            <a:xfrm>
              <a:off x="10098055" y="1104847"/>
              <a:ext cx="1570464" cy="450903"/>
            </a:xfrm>
            <a:prstGeom prst="rect">
              <a:avLst/>
            </a:prstGeom>
            <a:solidFill>
              <a:srgbClr val="581010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Memory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3D6CB1F-DAD7-D542-9B6F-0F47BA42D09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Functional Restrictions of SGX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0692A2-2559-0C4D-B542-B9C0436398D4}"/>
              </a:ext>
            </a:extLst>
          </p:cNvPr>
          <p:cNvSpPr/>
          <p:nvPr/>
        </p:nvSpPr>
        <p:spPr>
          <a:xfrm>
            <a:off x="8634024" y="4183706"/>
            <a:ext cx="33897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Paging Incurs significant cost overhead</a:t>
            </a:r>
          </a:p>
          <a:p>
            <a:pPr algn="ctr"/>
            <a:r>
              <a:rPr lang="en-US" sz="1600" dirty="0"/>
              <a:t> for random data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73B9C4-F04C-1445-88FE-398960F33B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0121" y="2099777"/>
            <a:ext cx="3335123" cy="2083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CE440D1-6892-4B41-A4B4-3CD67CBF4108}"/>
              </a:ext>
            </a:extLst>
          </p:cNvPr>
          <p:cNvSpPr txBox="1"/>
          <p:nvPr/>
        </p:nvSpPr>
        <p:spPr>
          <a:xfrm>
            <a:off x="9608938" y="1914007"/>
            <a:ext cx="17414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From Sergei et al. [2]: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1FCC0-E687-7646-B6E6-72EBC0D05D1C}"/>
              </a:ext>
            </a:extLst>
          </p:cNvPr>
          <p:cNvSpPr txBox="1"/>
          <p:nvPr/>
        </p:nvSpPr>
        <p:spPr>
          <a:xfrm>
            <a:off x="226756" y="6236812"/>
            <a:ext cx="44390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[1] Intel SGX Explained, </a:t>
            </a:r>
            <a:r>
              <a:rPr lang="en-US" sz="1100" dirty="0" err="1"/>
              <a:t>Costan</a:t>
            </a:r>
            <a:r>
              <a:rPr lang="en-US" sz="1100" dirty="0"/>
              <a:t> et al, 2016</a:t>
            </a:r>
          </a:p>
          <a:p>
            <a:r>
              <a:rPr lang="en-US" sz="1100" dirty="0"/>
              <a:t>[2] SCONE: Secure Linux Containers with Intel SGX, Sergei et al., Usenix’16 </a:t>
            </a:r>
          </a:p>
        </p:txBody>
      </p:sp>
    </p:spTree>
    <p:extLst>
      <p:ext uri="{BB962C8B-B14F-4D97-AF65-F5344CB8AC3E}">
        <p14:creationId xmlns:p14="http://schemas.microsoft.com/office/powerpoint/2010/main" val="32743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U Logo-BTD-H-BG-4C.png">
            <a:extLst>
              <a:ext uri="{FF2B5EF4-FFF2-40B4-BE49-F238E27FC236}">
                <a16:creationId xmlns:a16="http://schemas.microsoft.com/office/drawing/2014/main" id="{4B23A827-1F65-1F45-BD5B-4924B664A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644" y="6498422"/>
            <a:ext cx="2174875" cy="2957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F6E33D-51C9-1A47-BA1A-6223DC851328}"/>
              </a:ext>
            </a:extLst>
          </p:cNvPr>
          <p:cNvSpPr/>
          <p:nvPr/>
        </p:nvSpPr>
        <p:spPr>
          <a:xfrm>
            <a:off x="0" y="0"/>
            <a:ext cx="12192000" cy="740217"/>
          </a:xfrm>
          <a:prstGeom prst="rect">
            <a:avLst/>
          </a:prstGeom>
          <a:solidFill>
            <a:srgbClr val="003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Threat Model for Side-channel Attacks</a:t>
            </a: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4EA3F3-5C67-5D4A-BC69-90202456B9C4}"/>
              </a:ext>
            </a:extLst>
          </p:cNvPr>
          <p:cNvSpPr txBox="1"/>
          <p:nvPr/>
        </p:nvSpPr>
        <p:spPr>
          <a:xfrm>
            <a:off x="382766" y="1028415"/>
            <a:ext cx="77795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Adversary can compromise the running system ( OS/hypervisors )</a:t>
            </a:r>
          </a:p>
          <a:p>
            <a:pPr algn="just"/>
            <a:r>
              <a:rPr lang="en-US" sz="2000" dirty="0"/>
              <a:t>     - Observe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all of the data that remains outside the SGX enclaves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 program executions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and memory management </a:t>
            </a:r>
          </a:p>
          <a:p>
            <a:pPr algn="just"/>
            <a:r>
              <a:rPr lang="en-US" sz="2000" dirty="0"/>
              <a:t>     - Tamper the application data and program running in the untrusted memory </a:t>
            </a:r>
          </a:p>
          <a:p>
            <a:pPr algn="just"/>
            <a:r>
              <a:rPr lang="en-US" sz="2000" dirty="0"/>
              <a:t>     - Manipulating OS modules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Force page faults within enclave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Obtain in-enclave memory access patterns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/>
              <a:t>   - Can exploit the execution mechanism of CPU’s micro-architecture from OS </a:t>
            </a:r>
          </a:p>
        </p:txBody>
      </p:sp>
      <p:pic>
        <p:nvPicPr>
          <p:cNvPr id="6" name="Picture 5" descr="A picture containing text, lamp, doll&#10;&#10;Description automatically generated">
            <a:extLst>
              <a:ext uri="{FF2B5EF4-FFF2-40B4-BE49-F238E27FC236}">
                <a16:creationId xmlns:a16="http://schemas.microsoft.com/office/drawing/2014/main" id="{CBA911D5-4CC5-0C4A-AA66-86A886AF9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flipH="1">
            <a:off x="9334417" y="1593476"/>
            <a:ext cx="2474817" cy="36710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10FD9D-9E66-0742-AC45-59C22B287E62}"/>
              </a:ext>
            </a:extLst>
          </p:cNvPr>
          <p:cNvSpPr txBox="1"/>
          <p:nvPr/>
        </p:nvSpPr>
        <p:spPr>
          <a:xfrm>
            <a:off x="382766" y="5102265"/>
            <a:ext cx="777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Out of Scope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Denial-of-service Attack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dirty="0"/>
              <a:t>Side-channel attacks based on power analysis</a:t>
            </a:r>
          </a:p>
        </p:txBody>
      </p:sp>
    </p:spTree>
    <p:extLst>
      <p:ext uri="{BB962C8B-B14F-4D97-AF65-F5344CB8AC3E}">
        <p14:creationId xmlns:p14="http://schemas.microsoft.com/office/powerpoint/2010/main" val="60502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11099</TotalTime>
  <Words>3678</Words>
  <Application>Microsoft Macintosh PowerPoint</Application>
  <PresentationFormat>Widescreen</PresentationFormat>
  <Paragraphs>614</Paragraphs>
  <Slides>47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4" baseType="lpstr">
      <vt:lpstr>NimbusRomNo9L</vt:lpstr>
      <vt:lpstr>Arial</vt:lpstr>
      <vt:lpstr>Calibri</vt:lpstr>
      <vt:lpstr>Calibri Light</vt:lpstr>
      <vt:lpstr>Courier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Side-channel Attacks and Mitigation Methods  for  Trusted Execution Environments</dc:title>
  <dc:creator>Alam, Mubashwir</dc:creator>
  <cp:lastModifiedBy>Keke Chen</cp:lastModifiedBy>
  <cp:revision>425</cp:revision>
  <dcterms:created xsi:type="dcterms:W3CDTF">2021-11-04T22:33:11Z</dcterms:created>
  <dcterms:modified xsi:type="dcterms:W3CDTF">2022-11-17T22:19:08Z</dcterms:modified>
</cp:coreProperties>
</file>