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5"/>
  </p:notesMasterIdLst>
  <p:sldIdLst>
    <p:sldId id="256" r:id="rId2"/>
    <p:sldId id="354" r:id="rId3"/>
    <p:sldId id="302" r:id="rId4"/>
    <p:sldId id="303" r:id="rId5"/>
    <p:sldId id="306" r:id="rId6"/>
    <p:sldId id="304" r:id="rId7"/>
    <p:sldId id="305" r:id="rId8"/>
    <p:sldId id="307" r:id="rId9"/>
    <p:sldId id="308" r:id="rId10"/>
    <p:sldId id="309" r:id="rId11"/>
    <p:sldId id="312" r:id="rId12"/>
    <p:sldId id="310" r:id="rId13"/>
    <p:sldId id="313" r:id="rId14"/>
    <p:sldId id="314" r:id="rId15"/>
    <p:sldId id="311" r:id="rId16"/>
    <p:sldId id="315" r:id="rId17"/>
    <p:sldId id="316" r:id="rId18"/>
    <p:sldId id="321" r:id="rId19"/>
    <p:sldId id="317" r:id="rId20"/>
    <p:sldId id="318" r:id="rId21"/>
    <p:sldId id="320" r:id="rId22"/>
    <p:sldId id="322" r:id="rId23"/>
    <p:sldId id="330" r:id="rId24"/>
    <p:sldId id="323" r:id="rId25"/>
    <p:sldId id="324" r:id="rId26"/>
    <p:sldId id="325" r:id="rId27"/>
    <p:sldId id="327" r:id="rId28"/>
    <p:sldId id="328" r:id="rId29"/>
    <p:sldId id="329" r:id="rId30"/>
    <p:sldId id="331" r:id="rId31"/>
    <p:sldId id="332" r:id="rId32"/>
    <p:sldId id="353" r:id="rId33"/>
    <p:sldId id="333" r:id="rId34"/>
    <p:sldId id="334" r:id="rId35"/>
    <p:sldId id="335" r:id="rId36"/>
    <p:sldId id="336" r:id="rId37"/>
    <p:sldId id="337" r:id="rId38"/>
    <p:sldId id="338" r:id="rId39"/>
    <p:sldId id="339" r:id="rId40"/>
    <p:sldId id="340" r:id="rId41"/>
    <p:sldId id="341" r:id="rId42"/>
    <p:sldId id="342" r:id="rId43"/>
    <p:sldId id="343" r:id="rId44"/>
    <p:sldId id="344" r:id="rId45"/>
    <p:sldId id="345" r:id="rId46"/>
    <p:sldId id="346" r:id="rId47"/>
    <p:sldId id="347" r:id="rId48"/>
    <p:sldId id="348" r:id="rId49"/>
    <p:sldId id="349" r:id="rId50"/>
    <p:sldId id="350" r:id="rId51"/>
    <p:sldId id="351" r:id="rId52"/>
    <p:sldId id="319" r:id="rId53"/>
    <p:sldId id="352" r:id="rId5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39494E-FF83-4A4C-A876-4D9CFDF228BA}" v="3" dt="2022-09-08T22:18:18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24"/>
    <p:restoredTop sz="90975"/>
  </p:normalViewPr>
  <p:slideViewPr>
    <p:cSldViewPr>
      <p:cViewPr varScale="1">
        <p:scale>
          <a:sx n="85" d="100"/>
          <a:sy n="85" d="100"/>
        </p:scale>
        <p:origin x="23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E2D77E4-799E-875D-45B7-2E2F0D70FE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CC1BC43-0FD3-662F-06DB-A9A7630169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3D66EA33-F863-5DCB-A034-838F545E4C06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CCE65B86-EFE9-FE90-3592-1CC9ED10148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09BBCCCF-EA60-F9D2-CC76-9CF84BDE8F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79360977-F4CE-C1BA-8C66-6150A7CA7F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156EE7-4A15-584E-939A-743309BDB7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E453762C-9685-49DD-8F17-216A4C8DB6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A24EADB-AF51-3947-A27A-B0E7B6DC002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6302FE18-FD9A-C27C-72A4-BEDB2F20414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CAF39EC-3790-0343-07B6-C912D81DD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3FAE8BF7-2D08-53E4-6FE1-43A842474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68B976D-3835-154F-AA8E-2F0503DF8EA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0592C5FC-2D70-4501-49A7-A148AA71790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49349014-BF61-ABAA-A0B3-CE68ABCA4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6A300300-46D5-7FE6-7F57-938FCA1DC3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AA74E19-6622-AE45-8AD3-87339E0FBE7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63C540B9-666C-7534-A719-F08C33F21C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88223EF4-4928-9E35-FD09-175FD91BC4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1208617C-E277-F86F-7993-064911B2D8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FE88978-7D70-B248-A5D5-DFB5A7AAE4F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55D35832-B05B-5C84-169A-A07A7D7981F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755D217A-92AD-4913-1500-BD93FB67D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AA5A239D-8304-697D-BD01-DD8CB41FE7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2D0D3BA-C480-5143-B486-80EDE859F8B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59E2AA71-6C45-484E-E858-D9C5A1D915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5A72367-92F1-B802-13FF-E3D2BF455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8F4FDC00-20F7-F9C6-17EE-AE4DB4719E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544E17D-92D7-5D4A-83FF-A73A0018546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15139311-BE2E-CB71-14F8-49460B2D424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8068EFDC-D7AD-EADA-9247-6FB091D4CF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60E82E0C-4211-BB41-474E-325CD43271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4682A73-737A-7B41-9871-50B8864597A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A302EF0E-6841-9FC5-6A88-14B8C88F0D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E6F55BB-9855-E434-8990-4EBDB51A6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26124C57-005F-154A-A92B-933EF884AB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A6D6F98-AE59-D84F-A2AB-AA73B2F32A8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F73435AA-77E2-3DFC-BD21-AA6AFDF5AD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DE69F0AE-6D69-6DC5-DCA9-5E8D4E7617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1551C53B-8D43-7228-513E-85C2342CB3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CBA6B47-EC38-DA43-9DD9-242DE7892196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261543C-E084-C5D3-0EEB-0DC01CE9F8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635DD0F8-09B9-A132-03D8-68C1D7E5C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4EA3B009-2109-A3C9-253D-074CB25799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7E1CFFF-9706-BF4B-A122-51B89352444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18182434-95F8-17A6-60EB-F97643A9FB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9DE85C46-6C09-3B85-EFF8-B6CA7C97B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E4CE03EF-ABA4-6FE3-5BB7-8E2DB3818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0A9931B-3CF7-B746-A85A-33ACD03F019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8378D091-D466-9D2A-2A4F-BBA0A3D7C7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C8BABA29-E04C-A39D-B3C6-72554D736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7E6FFB7-7CDE-9667-ADC2-4DDCF93958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CB7A14A-AC8B-3548-9F6D-DC4E98246FB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FE2722ED-91CC-1DD0-59FB-56AE6BCBE9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EB2555A-4053-66B5-DD7D-039D8D1FBF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F9408F86-6272-C58F-C216-746F51CAEF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FA721E0-75A4-D644-A73C-A08298825AFC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F98B16FF-6195-78CD-80E1-86EAB5D86C4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DAA39606-41E1-E390-5EF0-840549EBF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1A90FBCD-88EE-406E-1E0D-EC30B8796A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77C4DF9-0200-8D4E-B8AB-54185C56F41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D7B0A218-D949-FC6B-632A-B156535DA06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E5AAAF3F-B464-146A-0975-73A099EE6D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663D93E5-09EE-1C30-03E5-CDE7502B11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F258156-135F-7845-9699-694DE6E028D7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980F0B43-D8AF-B585-600E-8B212753617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AE85F0AB-5C8C-4F95-B350-A096140CC3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56CB8698-779F-B0D7-5821-A73871A5E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2EB8F3A-6CE7-9B42-B14C-AA6466F9FE92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7362FEB4-8ACC-12EB-F1F2-F7CFDB0888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E44F7301-A54C-C606-C9A9-D946F8993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132E01C9-BFBB-AE0F-F37A-5F8279D2B5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9F4574E-D010-634D-A6C7-7DAA3658959C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C1F61E50-CAD2-0A40-B616-CFFF83DA30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2F95CF22-BD09-B780-E90B-598E0186BD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4FB3B6D4-7ADF-CEB1-4203-140E21CA3E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A01A7F-2575-BB44-889C-8BA091DFA906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768982E9-41F5-59EF-8495-E0972AB26D9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6E2E565F-3418-47DC-E726-52E045F107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821E7BD2-2BA5-3555-CDEC-A00ACA10DE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97378BD-F62C-4F4D-AE5B-C3C9C87BE5DA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DB321BFB-0C47-866B-E814-EA0122F0235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E2D3CBAF-7220-C5E3-66C3-288CE4616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F9C23FEC-8069-6BAD-4DB8-0C3D741682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60BBD7E-E87A-BB4C-AB33-95B92B3C0DA7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D9B3FBA3-7C15-6F03-61B3-86C16CC56B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325C83CA-6A55-8E16-E014-E176EF146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A56AA4C-6CDB-B66A-6F57-218B2DE566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D5D15AC-6BAD-7C4F-B516-757D5FBA1332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5F34328-3BDC-0117-A92D-01B94A1593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0B0AE76-49E6-B466-24C2-AF2D58C19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B35FC35-BD52-1331-DCD1-33FE39B2A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C3883D7-FE93-3C49-B142-5CE972D34FEC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139EFE7-F468-C32E-C860-969B3FD577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3A9D845-D592-88DA-720E-B5064F5FFF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D8DD2492-2D78-A92F-7391-474526604B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33076A0-7CA8-EB4B-8B31-EEC1EB946AA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E56CC95E-6800-DCF8-F446-E784017DE1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92A4D5EB-493A-3AE0-1F29-A3F6B2243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28ECDA5-E544-F52B-0DE4-8FCD74153C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3569F47-7370-6041-B56D-5059E51C360D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AFA84E1C-EB15-0012-0E7C-2117F006BFA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D11CFAC-0081-09C4-0B59-38324FE30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0347421E-413F-EDFB-F032-376460589E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F5FFC0B-6303-3944-A2B9-5E702822DF24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B1E63F76-4862-DF18-BE0C-CC0A551B3EB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066774B-185D-A6F9-6720-20734D9C0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B2B78BD7-2B79-DF09-F7A1-99A7D245B2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A91CEA5-D86E-F144-936A-EE43F9CEA69E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EE30E51-A9A6-10B9-E220-E81803380F3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247C7EE-F3BF-1C8B-5FB0-D2570D9B6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D1DE18-A731-3583-11C4-B91784568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183C43D-F902-9E45-999F-DA55386B64CA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D4B7876-301A-2DCF-08E5-15A32ADAB0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05B69F1-80CD-B41D-CC30-7BD024D9A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6B0A9789-B744-23D0-AC5F-B8D3EE8B63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A8BFF5C-721C-084C-ADB8-CC8BDD07DA9B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E7FA821-8406-5223-E5B3-91F744B9EF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22C109F-FCB0-339A-BA66-F22D6A4BDB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E313BC11-F2CF-1DC4-F3CC-014B35372D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E618994-6C0E-1443-AB5B-D78F5F3E6CA9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8CC45B0-2B11-1DB3-399F-2893D6D28A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F9DB4F1-9A6B-F9FD-24F8-1D668D8FA9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C88EF734-EA23-9BFA-EBB8-BE6DE36950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3D4A8C86-FFCA-6444-736E-C8C594BAB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1D440BA0-5582-9DAC-4D35-FB3A7A4805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ECCBEF7-8B01-2046-90AD-FA32F6574EDE}" type="slidenum">
              <a:rPr lang="en-US" altLang="en-US"/>
              <a:pPr/>
              <a:t>40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ED017D5C-3CD0-5D1F-3768-50F160299A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C7341AC-D10F-214A-B5FE-4691C008B7E8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87B5865C-BFD6-B471-247E-1F53427B9F2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CABD67A3-DF33-5D80-EDEA-98D4CE3138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8D03CAA-CAF0-9A34-01E8-03517C7710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903126B-E389-6345-9AD0-4EEB248E585A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1291E58-524B-2C0D-D034-44656E2DA3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DD95D25-38C4-A962-BF81-352ED1FAFA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7DB1BE20-62F1-FD30-1A29-80D70A5C23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09CCE5E-DEE7-114F-8A65-5C264EAF74BC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168AE3D-0068-24FD-8278-96F951B64B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1A59C89-5F40-8FEB-1B7C-FC82BC316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A21F703F-190A-F41E-888D-DF6DCE4674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EE309C0-423A-954C-B338-3ABB31F8385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B5445E8B-0CA0-A096-953A-E8695D9F59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3B025C9E-2DAA-3D7C-7252-1141F01F9F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C5C220B3-F603-2286-9EB9-20A5D55DC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18DB4DD5-BB26-030B-B61B-C5CDE265D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43BC5260-1CDF-2071-F125-7F5B1A0C78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2ED4A99-CCB4-0B48-A148-017B28CD0BA1}" type="slidenum">
              <a:rPr lang="en-US" altLang="en-US"/>
              <a:pPr/>
              <a:t>44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EAC7F0D-F56B-A24F-2C20-07CA69C495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BC614B8-4A51-9941-977A-34FBC97087E4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5F01651B-4B12-2871-EF8E-E2571F4EB7E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AB63559F-B85C-6A47-3B16-9E6AEFFCA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7D690537-29BE-6660-0038-C83704FE17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DD98873-3A14-984B-B297-877A6C5441BE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6F3C8E21-2A7E-85B8-CDE3-647699EAD10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57868E66-9B5D-9410-2A42-1E741D2D33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E7CB65B-7175-0F23-16C8-EB96C4887D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586FDF4-972F-0843-A76D-6829689A36FB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2F32479F-9485-0CD8-6338-B7BE8EBE0C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7A8249C2-69BE-D338-3C59-4C16F80F8B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521E226C-9887-CB98-EF55-34A053ECFF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DEB6A8C-4777-A149-85C9-7BB99FFC6B65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1368A074-A77B-E627-CF75-D503A4E56C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FC86A93-8303-4A91-8CB2-716C694A8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6AF9DDF-10D7-2B86-A8F7-ABE2EB83E1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6384574-50FD-224E-ABB5-718241A589F6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9457456-807B-CACE-38C2-D685F0C994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6B76556-BF41-D660-B77C-DDDAF2DB5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A3422F66-6A77-B799-8609-A89E81621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2CE3BC4-490C-F54C-A83B-DFF34CE0B0C1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EF38161A-A703-578C-1949-A0FE7FB2A26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1BBDD45-6318-B192-F709-DD5A8198A8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435439BC-83BB-2372-FFEE-158E556237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378FE51-4342-D949-8C1A-DBE6973FF655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02020AD-A7E6-0812-8E94-28702E256C2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C64F0BEC-09C6-5E73-0677-E626CF3997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B3E722FE-6EB5-7556-C38E-CCA68B340E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2C04B78-8558-1946-8D45-40E8643C7581}" type="slidenum">
              <a:rPr lang="en-US" altLang="en-US"/>
              <a:pPr/>
              <a:t>52</a:t>
            </a:fld>
            <a:endParaRPr lang="en-US" altLang="en-US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E042ED5B-E082-68F4-01D1-421EC461C3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A85A055-2EC9-3C10-FCB1-3A6431F817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EEBA1864-44B4-46DA-33AF-B4D865BCC8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430B527-5EF4-7D40-9F93-59E5FD5A9A4C}" type="slidenum">
              <a:rPr lang="en-US" altLang="en-US"/>
              <a:pPr/>
              <a:t>53</a:t>
            </a:fld>
            <a:endParaRPr lang="en-US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51310FEB-626B-F30F-8FD5-EDC687F909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4557B6B5-A4D6-3ACC-D71D-FFDFFB921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D2DD7228-49D5-3530-C6DA-FE8204E39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3B0832A-E695-7E4B-AA82-2B83A567EF9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EBC911F3-D6A0-BEF6-1C76-E08582FF7E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B5452AD-7848-9CF4-37E9-DB98D74DA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1DCA006B-2A1D-1F8E-F140-9B88AF80EF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D3064CA-6245-C744-B832-15FB3EBD5DE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72AAF4FA-B44D-6BBF-B011-A571D2A373C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7847E7F4-8BE1-96DF-0A50-A42FFF511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C321CB19-C03C-DABD-9CFF-FD90E15731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3DFEE4B-1F0A-FA4A-9897-0C4F72584B8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CC8D2A6E-3FC5-8E22-DDAF-82CBCA13EB4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B30ED90D-FB6B-FEAE-86CF-4608AB063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68FAA7A6-2684-4327-E654-3A89634B81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316FDAD-4310-214A-8D7B-A30EAFE717D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1A75E48-E3A6-9933-3D9A-F5210C40F0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E5968ABD-834B-570B-93C8-0F45329D99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4CECBD48-B7F6-325E-A186-4C72340198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A2358F25-6E76-FC48-97D0-B3F7930A4F2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DB4FBC6C-575B-1C07-D0A1-6FAE980229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4E6C1290-ABB6-4EE6-25C3-4C9BC5740E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>
            <a:extLst>
              <a:ext uri="{FF2B5EF4-FFF2-40B4-BE49-F238E27FC236}">
                <a16:creationId xmlns:a16="http://schemas.microsoft.com/office/drawing/2014/main" id="{16A09CCB-30B4-5AC1-5C3D-2732DDD98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E6D2B3-285A-4244-ED56-BBD6D722A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BE4948-F2CF-F095-5B63-DA43AF6A58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0DC8A-F41E-268D-4A99-0DF6C97F6E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9131B27-6B3D-4E4E-AD10-683969CCFB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88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D85E4F3-E433-8E3A-278E-50CA084B2A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1712940-5733-834C-3D90-3E0883E69A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68687A4-566C-D4A2-3773-C4EE6F77F5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25E07-14B0-5D4F-8E04-E52879B9D4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16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76200"/>
            <a:ext cx="2001837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76200"/>
            <a:ext cx="5854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50B447-2579-D417-2E6B-3F95CDCCF4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71D27D-E1D9-EEE7-D553-C8B71968C9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186060B-3608-8F5A-4967-7BF1738B45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8FFCE2-DEBB-9D4B-99B0-E6A295E34C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046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050DDF-BD3C-4B35-4075-D4523CA12F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F8AC4E6-00AE-47F0-93F9-C9314086AD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D8F117E-4AB1-8101-FEDD-04261ACDD0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03D78-4DB2-754B-AE9C-88B94FBF6F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02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F7CC211-EBD4-D281-01D5-AE2BCD24BD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2E579A0-E355-7E12-BE9D-FB27823379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D9944D4-4692-54A0-77D0-28EDE80B9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AB765-3C7B-0045-9541-0B071C766B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5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2954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2954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74BBCE-CE9A-6814-5B40-3FCFF7C50C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DBE759-9F20-B199-432D-25BCF31B6C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D1C3B5C-93F7-188D-6047-C9FD8F5611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BC67C-77F4-A749-8C4B-4E87DE5F94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23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1747C44-8E23-DF95-7B92-EB3FC94753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E4A909F-0F28-57E2-3EA7-DC790595FE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A84D0E3-0482-E6D7-EB89-FF2C7EDD4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86205E-2E06-EE44-AC04-D030D1697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9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F1392BA-E3EE-099D-62A4-EB4AF70C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B7305F-22E8-DD61-6271-62263FF96E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5915D73-B981-77A9-E45A-A0AC265E7F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6E2C16-6F12-D245-9297-C4D6D70A6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343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E60F8915-291C-6F58-C47D-9ABC10EB1E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19101BD-769A-F819-04F7-BEAF7FE7A6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DB1AB94-C02D-24BD-AAC6-2953646017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705A2D-6710-8743-9D22-2CE5634BD9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71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3A7FD8-4BAB-7690-FFCB-998199335C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9EC56E-9C12-98DB-D7D5-D6F096B1A8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22A29F6-EED5-3D43-1036-F6BEBBD33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E3D5B-8966-C940-B231-AEBC4C6071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050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58F5BA-269D-FC21-75E0-F0842D4760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5B1CAF-D8FA-2995-6902-03EE31FA59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71F191D-50D9-B8B4-B8FF-3CE633F567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78C1FF-ADA9-E14C-89B4-B0F0907CF9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25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FEA8D1F-2C92-C67B-62B3-615636E45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76200"/>
            <a:ext cx="8001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69B2CF-D3A9-7C6F-2346-43413C84F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95400"/>
            <a:ext cx="8001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3A449CDB-A971-3F5C-505D-E205E3426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185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78F3DBF-6857-6FEB-47BE-DAAE96951BB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C033BCC-E119-EF1D-3006-F3D52CE56A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F442CF3-66D2-89A9-63A8-6459EA131A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3CC8DC-5EDB-144D-B9DD-C8EA10A211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emf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E8F4FB2-7822-8FDE-4506-3ED2A5106D5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Data Perturbation: the Basic Problem and Techniques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03C0A38-3E20-D03A-11A1-C05ED4BA6B4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7E17793-F3BE-565F-ADCC-F6D2B4864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Variance/confidence based definition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FFF57B9-6C5B-C451-A595-900AB13706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295400"/>
            <a:ext cx="8577262" cy="4953000"/>
          </a:xfrm>
        </p:spPr>
        <p:txBody>
          <a:bodyPr/>
          <a:lstStyle/>
          <a:p>
            <a:pPr eaLnBrk="1" hangingPunct="1"/>
            <a:r>
              <a:rPr lang="en-US" altLang="en-US" dirty="0"/>
              <a:t>Method</a:t>
            </a:r>
          </a:p>
          <a:p>
            <a:pPr lvl="1" eaLnBrk="1" hangingPunct="1"/>
            <a:r>
              <a:rPr lang="en-US" altLang="en-US" dirty="0">
                <a:highlight>
                  <a:srgbClr val="FFFF00"/>
                </a:highlight>
              </a:rPr>
              <a:t>Based on attacker’s view: value estimation</a:t>
            </a:r>
          </a:p>
          <a:p>
            <a:pPr lvl="2" eaLnBrk="1" hangingPunct="1"/>
            <a:r>
              <a:rPr lang="en-US" altLang="en-US" dirty="0"/>
              <a:t>Knowing perturbed data, and noise distribution</a:t>
            </a:r>
          </a:p>
          <a:p>
            <a:pPr lvl="2" eaLnBrk="1" hangingPunct="1"/>
            <a:r>
              <a:rPr lang="en-US" altLang="en-US" dirty="0"/>
              <a:t>No other prior knowledge</a:t>
            </a:r>
          </a:p>
          <a:p>
            <a:pPr lvl="1" eaLnBrk="1" hangingPunct="1"/>
            <a:r>
              <a:rPr lang="en-US" altLang="en-US" dirty="0"/>
              <a:t>Estimation method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7F783FBA-226A-4563-3354-C54D1DD576C8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1600200" y="4249738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336ED133-11D2-44DB-4D52-B19534882B71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362200" y="41735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id="{F6F339DA-FF39-EC36-DDE0-8CF59076939D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029200" y="41735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6B3E388C-CC32-AF41-44C2-709975254855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733800" y="417353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9">
            <a:extLst>
              <a:ext uri="{FF2B5EF4-FFF2-40B4-BE49-F238E27FC236}">
                <a16:creationId xmlns:a16="http://schemas.microsoft.com/office/drawing/2014/main" id="{0A729456-0E0A-F3C3-78F4-E431A6E790FD}"/>
              </a:ext>
            </a:extLst>
          </p:cNvPr>
          <p:cNvSpPr>
            <a:spLocks noChangeShapeType="1"/>
          </p:cNvSpPr>
          <p:nvPr/>
        </p:nvSpPr>
        <p:spPr bwMode="blackWhite">
          <a:xfrm flipV="1">
            <a:off x="3733800" y="44021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10">
            <a:extLst>
              <a:ext uri="{FF2B5EF4-FFF2-40B4-BE49-F238E27FC236}">
                <a16:creationId xmlns:a16="http://schemas.microsoft.com/office/drawing/2014/main" id="{77069C03-A224-64E1-34C9-321B6CB02151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3870325" y="4510088"/>
            <a:ext cx="2006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Perturbed value</a:t>
            </a:r>
          </a:p>
        </p:txBody>
      </p:sp>
      <p:sp>
        <p:nvSpPr>
          <p:cNvPr id="11274" name="Line 11">
            <a:extLst>
              <a:ext uri="{FF2B5EF4-FFF2-40B4-BE49-F238E27FC236}">
                <a16:creationId xmlns:a16="http://schemas.microsoft.com/office/drawing/2014/main" id="{26C670A7-8261-CDFF-BDA1-D632C4E0FF86}"/>
              </a:ext>
            </a:extLst>
          </p:cNvPr>
          <p:cNvSpPr>
            <a:spLocks noChangeShapeType="1"/>
          </p:cNvSpPr>
          <p:nvPr/>
        </p:nvSpPr>
        <p:spPr bwMode="blackWhite">
          <a:xfrm flipH="1">
            <a:off x="2362200" y="40211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2">
            <a:extLst>
              <a:ext uri="{FF2B5EF4-FFF2-40B4-BE49-F238E27FC236}">
                <a16:creationId xmlns:a16="http://schemas.microsoft.com/office/drawing/2014/main" id="{CADF986A-1A72-97A8-034A-FDED6142DB79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733800" y="40211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3">
            <a:extLst>
              <a:ext uri="{FF2B5EF4-FFF2-40B4-BE49-F238E27FC236}">
                <a16:creationId xmlns:a16="http://schemas.microsoft.com/office/drawing/2014/main" id="{A1929899-A581-D6C2-07CB-5B500301693A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3108325" y="3460750"/>
            <a:ext cx="5749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Confidence interval:  the range having c% prob </a:t>
            </a:r>
          </a:p>
          <a:p>
            <a:r>
              <a:rPr lang="en-US" altLang="en-US"/>
              <a:t>                                 that the real value is in </a:t>
            </a:r>
          </a:p>
        </p:txBody>
      </p:sp>
      <p:sp>
        <p:nvSpPr>
          <p:cNvPr id="11277" name="Text Box 14">
            <a:extLst>
              <a:ext uri="{FF2B5EF4-FFF2-40B4-BE49-F238E27FC236}">
                <a16:creationId xmlns:a16="http://schemas.microsoft.com/office/drawing/2014/main" id="{98ED5EB1-BCBD-65C6-7655-A5CE371A2384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1447800" y="5105400"/>
            <a:ext cx="72151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Y: zero mean, std </a:t>
            </a:r>
            <a:r>
              <a:rPr lang="en-US" altLang="en-US">
                <a:sym typeface="Symbol" pitchFamily="2" charset="2"/>
              </a:rPr>
              <a:t></a:t>
            </a:r>
          </a:p>
          <a:p>
            <a:pPr>
              <a:buFont typeface="Symbol" pitchFamily="2" charset="2"/>
              <a:buChar char="s"/>
            </a:pPr>
            <a:r>
              <a:rPr lang="en-US" altLang="en-US">
                <a:sym typeface="Symbol" pitchFamily="2" charset="2"/>
              </a:rPr>
              <a:t> is the important factor, i.e., var(Z-X) = </a:t>
            </a:r>
            <a:r>
              <a:rPr lang="en-US" altLang="en-US" baseline="30000">
                <a:sym typeface="Symbol" pitchFamily="2" charset="2"/>
              </a:rPr>
              <a:t>2</a:t>
            </a:r>
          </a:p>
          <a:p>
            <a:pPr>
              <a:buFont typeface="Symbol" pitchFamily="2" charset="2"/>
              <a:buNone/>
            </a:pPr>
            <a:endParaRPr lang="en-US" altLang="en-US">
              <a:sym typeface="Symbol" pitchFamily="2" charset="2"/>
            </a:endParaRPr>
          </a:p>
          <a:p>
            <a:pPr>
              <a:buFont typeface="Symbol" pitchFamily="2" charset="2"/>
              <a:buNone/>
            </a:pPr>
            <a:r>
              <a:rPr lang="en-US" altLang="en-US">
                <a:sym typeface="Symbol" pitchFamily="2" charset="2"/>
              </a:rPr>
              <a:t>Given Z, X is distant from Z in the Z+/- range with c% conf</a:t>
            </a:r>
          </a:p>
          <a:p>
            <a:pPr>
              <a:buFont typeface="Symbol" pitchFamily="2" charset="2"/>
              <a:buNone/>
            </a:pPr>
            <a:r>
              <a:rPr lang="en-US" altLang="en-US" sz="1600">
                <a:sym typeface="Symbol" pitchFamily="2" charset="2"/>
              </a:rPr>
              <a:t>We often ignore the confidence c% and use  to represent the</a:t>
            </a:r>
          </a:p>
          <a:p>
            <a:pPr>
              <a:buFont typeface="Symbol" pitchFamily="2" charset="2"/>
              <a:buNone/>
            </a:pPr>
            <a:r>
              <a:rPr lang="en-US" altLang="en-US" sz="1600">
                <a:sym typeface="Symbol" pitchFamily="2" charset="2"/>
              </a:rPr>
              <a:t>difficulty of value estimation.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E8579C6-CF1E-4FA5-48D0-B8F72CCEBB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with Var/conf metric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DFDD8D3-0D8A-BC21-129F-F738E264A1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 knowledge about the original data is incorporated </a:t>
            </a:r>
          </a:p>
          <a:p>
            <a:pPr lvl="1" eaLnBrk="1" hangingPunct="1"/>
            <a:r>
              <a:rPr lang="en-US" altLang="en-US"/>
              <a:t>Knowledge about the original data distribution</a:t>
            </a:r>
          </a:p>
          <a:p>
            <a:pPr lvl="2" eaLnBrk="1" hangingPunct="1"/>
            <a:r>
              <a:rPr lang="en-US" altLang="en-US"/>
              <a:t>Range of original values, etc.</a:t>
            </a:r>
          </a:p>
          <a:p>
            <a:pPr lvl="2" eaLnBrk="1" hangingPunct="1"/>
            <a:r>
              <a:rPr lang="en-US" altLang="en-US"/>
              <a:t>which will be discovered with distribution reconstruction, in additive perturbation</a:t>
            </a:r>
          </a:p>
          <a:p>
            <a:pPr lvl="2" eaLnBrk="1" hangingPunct="1"/>
            <a:r>
              <a:rPr lang="en-US" altLang="en-US"/>
              <a:t>can be known in prior in some applications</a:t>
            </a:r>
          </a:p>
          <a:p>
            <a:pPr lvl="2" eaLnBrk="1" hangingPunct="1"/>
            <a:endParaRPr lang="en-US" altLang="en-US"/>
          </a:p>
          <a:p>
            <a:pPr lvl="1" eaLnBrk="1" hangingPunct="1"/>
            <a:r>
              <a:rPr lang="en-US" altLang="en-US"/>
              <a:t>Other prior knowledge may introduce more types of attacks</a:t>
            </a:r>
          </a:p>
          <a:p>
            <a:pPr lvl="2" eaLnBrk="1" hangingPunct="1"/>
            <a:r>
              <a:rPr lang="en-US" altLang="en-US"/>
              <a:t>Privacy evaluation needs to incorporate these attacks</a:t>
            </a:r>
          </a:p>
          <a:p>
            <a:pPr lvl="2" eaLnBrk="1" hangingPunct="1"/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E73C184-5A48-9B91-DFE2-1EC2DF511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4D2554C-EA88-CDC8-1D6D-BF6F424F0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Mutual information based method</a:t>
            </a:r>
          </a:p>
          <a:p>
            <a:pPr lvl="1" eaLnBrk="1" hangingPunct="1"/>
            <a:r>
              <a:rPr lang="en-US" altLang="en-US" dirty="0"/>
              <a:t>incorporating the original data distribution</a:t>
            </a:r>
          </a:p>
          <a:p>
            <a:pPr lvl="1" eaLnBrk="1" hangingPunct="1"/>
            <a:r>
              <a:rPr lang="en-US" altLang="en-US" dirty="0"/>
              <a:t>Concept: Uncertainty </a:t>
            </a:r>
            <a:r>
              <a:rPr lang="en-US" altLang="en-US" dirty="0">
                <a:sym typeface="Wingdings" pitchFamily="2" charset="2"/>
              </a:rPr>
              <a:t> entropy</a:t>
            </a:r>
          </a:p>
          <a:p>
            <a:pPr lvl="2" eaLnBrk="1" hangingPunct="1"/>
            <a:r>
              <a:rPr lang="en-US" altLang="en-US" dirty="0">
                <a:sym typeface="Wingdings" pitchFamily="2" charset="2"/>
              </a:rPr>
              <a:t>Difficulty of estimation… the amount of privacy…</a:t>
            </a:r>
          </a:p>
          <a:p>
            <a:pPr lvl="2" eaLnBrk="1" hangingPunct="1"/>
            <a:endParaRPr lang="en-US" altLang="en-US" dirty="0">
              <a:sym typeface="Wingdings" pitchFamily="2" charset="2"/>
            </a:endParaRPr>
          </a:p>
          <a:p>
            <a:pPr lvl="1" eaLnBrk="1" hangingPunct="1"/>
            <a:r>
              <a:rPr lang="en-US" altLang="en-US" dirty="0">
                <a:highlight>
                  <a:srgbClr val="FFFF00"/>
                </a:highlight>
                <a:sym typeface="Wingdings" pitchFamily="2" charset="2"/>
              </a:rPr>
              <a:t>Intuition: knowing the perturbed data Z and the noise Y distribution, how much uncertainty of X is reduced. </a:t>
            </a:r>
          </a:p>
          <a:p>
            <a:pPr lvl="2" eaLnBrk="1" hangingPunct="1"/>
            <a:r>
              <a:rPr lang="en-US" altLang="en-US" dirty="0">
                <a:sym typeface="Wingdings" pitchFamily="2" charset="2"/>
              </a:rPr>
              <a:t>Z,Y do not help in estimate X  all uncertainty of X is preserved: privacy = 1</a:t>
            </a:r>
          </a:p>
          <a:p>
            <a:pPr lvl="2" eaLnBrk="1" hangingPunct="1"/>
            <a:r>
              <a:rPr lang="en-US" altLang="en-US" dirty="0">
                <a:sym typeface="Wingdings" pitchFamily="2" charset="2"/>
              </a:rPr>
              <a:t>Otherwise: 0&lt;= privacy &lt;1  </a:t>
            </a:r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11F0898-28CD-26A1-0BDF-19E2B9008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information theory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F0EE87F-AE6E-4F84-8E15-1FCC88B69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295400"/>
            <a:ext cx="8272462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Definition of mutual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Entropy: h(A) </a:t>
            </a:r>
            <a:r>
              <a:rPr lang="en-US" altLang="en-US">
                <a:sym typeface="Wingdings" pitchFamily="2" charset="2"/>
              </a:rPr>
              <a:t> evaluate uncertainty of 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>
                <a:sym typeface="Wingdings" pitchFamily="2" charset="2"/>
              </a:rPr>
              <a:t> - sum</a:t>
            </a:r>
            <a:r>
              <a:rPr lang="en-US" altLang="en-US" baseline="-25000">
                <a:sym typeface="Wingdings" pitchFamily="2" charset="2"/>
              </a:rPr>
              <a:t>a in A</a:t>
            </a:r>
            <a:r>
              <a:rPr lang="en-US" altLang="en-US">
                <a:sym typeface="Wingdings" pitchFamily="2" charset="2"/>
              </a:rPr>
              <a:t> p(a) log p(a)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Not easy to estimate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high entropy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Distributions with the same variance </a:t>
            </a:r>
            <a:r>
              <a:rPr lang="en-US" altLang="en-US">
                <a:sym typeface="Wingdings" pitchFamily="2" charset="2"/>
              </a:rPr>
              <a:t> uniform has the largest entropy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Conditional entropy: h(A|B)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>
                <a:sym typeface="Wingdings" pitchFamily="2" charset="2"/>
              </a:rPr>
              <a:t> sum</a:t>
            </a:r>
            <a:r>
              <a:rPr lang="en-US" altLang="en-US" baseline="-25000">
                <a:sym typeface="Wingdings" pitchFamily="2" charset="2"/>
              </a:rPr>
              <a:t>b in B</a:t>
            </a:r>
            <a:r>
              <a:rPr lang="en-US" altLang="en-US">
                <a:sym typeface="Wingdings" pitchFamily="2" charset="2"/>
              </a:rPr>
              <a:t> p(b) h(A|B=b)</a:t>
            </a:r>
            <a:r>
              <a:rPr lang="en-US" altLang="en-US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If we know the random variable B, how much is the uncertainty of 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If B is not independent of A, the uncertainty of A can be reduced, (B helps explain A) i.e., h(A|B) &lt;h(A)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Mutual information I(A;B) = h(A)-h(A|B)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the information brought by B in estimating A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Note: I(A;B) == I(B;A)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E8FCE3F-EE2D-C015-F4FB-DB3B86689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A9ABE22-B74C-55FD-127B-0ABDCC8E8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Inherent privacy of a random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Using uniform variable as the reference (the maximum case), denoted as 2</a:t>
            </a:r>
            <a:r>
              <a:rPr lang="en-US" altLang="en-US" sz="2200" baseline="30000" dirty="0"/>
              <a:t>h(A)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2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MI based privacy metric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200" dirty="0">
                <a:highlight>
                  <a:srgbClr val="FFFF00"/>
                </a:highlight>
              </a:rPr>
              <a:t>P(A|B) = 1-2</a:t>
            </a:r>
            <a:r>
              <a:rPr lang="en-US" altLang="en-US" sz="2200" baseline="30000" dirty="0">
                <a:highlight>
                  <a:srgbClr val="FFFF00"/>
                </a:highlight>
              </a:rPr>
              <a:t>-I(A;B)</a:t>
            </a:r>
            <a:r>
              <a:rPr lang="en-US" altLang="en-US" sz="2200" dirty="0">
                <a:highlight>
                  <a:srgbClr val="FFFF00"/>
                </a:highlight>
              </a:rPr>
              <a:t>   </a:t>
            </a:r>
            <a:r>
              <a:rPr lang="en-US" altLang="en-US" sz="2200" dirty="0"/>
              <a:t>defines the lost privacy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I(A;B) =0 </a:t>
            </a:r>
            <a:r>
              <a:rPr lang="en-US" altLang="en-US" sz="2200" dirty="0">
                <a:sym typeface="Wingdings" pitchFamily="2" charset="2"/>
              </a:rPr>
              <a:t> B does not help estimate 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Privacy is fully preserved, the lost privacy P(A|B) =0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I(A;B) &gt;0 </a:t>
            </a:r>
            <a:r>
              <a:rPr lang="en-US" altLang="en-US" sz="2200" dirty="0">
                <a:sym typeface="Wingdings" pitchFamily="2" charset="2"/>
              </a:rPr>
              <a:t> 0&lt;P(A|B)&lt;1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>
                <a:sym typeface="Wingdings" pitchFamily="2" charset="2"/>
              </a:rPr>
              <a:t>Calculation for additive perturbation: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>
                <a:sym typeface="Wingdings" pitchFamily="2" charset="2"/>
              </a:rPr>
              <a:t>I(X;Z) = h(Z) – h(Z|X) = h(Z) – h(Y), due to p(X+Y|X) = p(Y)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ED2B464-E799-28CC-5603-3D2FCED7B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Distribution reconstruction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83F481F-2B20-2324-0D19-DB4170A750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Problem: Z= X+Y</a:t>
            </a:r>
          </a:p>
          <a:p>
            <a:pPr lvl="1" eaLnBrk="1" hangingPunct="1"/>
            <a:r>
              <a:rPr lang="en-US" altLang="en-US"/>
              <a:t>Know noise Y’s distribution Fy</a:t>
            </a:r>
          </a:p>
          <a:p>
            <a:pPr lvl="1" eaLnBrk="1" hangingPunct="1"/>
            <a:r>
              <a:rPr lang="en-US" altLang="en-US"/>
              <a:t>Know the perturbed values z1, z2,…zn</a:t>
            </a:r>
          </a:p>
          <a:p>
            <a:pPr lvl="1" eaLnBrk="1" hangingPunct="1"/>
            <a:r>
              <a:rPr lang="en-US" altLang="en-US"/>
              <a:t>Estimate the distribution Fx</a:t>
            </a:r>
          </a:p>
          <a:p>
            <a:pPr eaLnBrk="1" hangingPunct="1"/>
            <a:r>
              <a:rPr lang="en-US" altLang="en-US"/>
              <a:t>Basic methods</a:t>
            </a:r>
          </a:p>
          <a:p>
            <a:pPr lvl="1" eaLnBrk="1" hangingPunct="1"/>
            <a:r>
              <a:rPr lang="en-US" altLang="en-US"/>
              <a:t>Rakesh’s method: Bayes method</a:t>
            </a:r>
          </a:p>
          <a:p>
            <a:pPr lvl="1" eaLnBrk="1" hangingPunct="1"/>
            <a:r>
              <a:rPr lang="en-US" altLang="en-US"/>
              <a:t>EM estimation: maximum likelihood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3604660-A8DC-FBB6-7C0A-9143A165D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Rakesh’s algorithm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E1AA642-B7B1-5976-96F0-60DD41C900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Find distribution P(X|X+Y)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three key points to understand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Bayes rule: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P(X|X+Y) = P(X+Y|X) P(X)/P(X+Y)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Conditional prob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err="1"/>
              <a:t>f</a:t>
            </a:r>
            <a:r>
              <a:rPr lang="en-US" altLang="en-US" baseline="-25000" dirty="0" err="1"/>
              <a:t>x+y</a:t>
            </a:r>
            <a:r>
              <a:rPr lang="en-US" altLang="en-US" dirty="0"/>
              <a:t>(X+Y=</a:t>
            </a:r>
            <a:r>
              <a:rPr lang="en-US" altLang="en-US" dirty="0" err="1"/>
              <a:t>w|X</a:t>
            </a:r>
            <a:r>
              <a:rPr lang="en-US" altLang="en-US" dirty="0"/>
              <a:t>=x) = </a:t>
            </a:r>
            <a:r>
              <a:rPr lang="en-US" altLang="en-US" dirty="0" err="1"/>
              <a:t>f</a:t>
            </a:r>
            <a:r>
              <a:rPr lang="en-US" altLang="en-US" baseline="-25000" dirty="0" err="1"/>
              <a:t>y</a:t>
            </a:r>
            <a:r>
              <a:rPr lang="en-US" altLang="en-US" dirty="0"/>
              <a:t>(w-x)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Prob at the point </a:t>
            </a:r>
            <a:r>
              <a:rPr lang="en-US" altLang="en-US" i="1" dirty="0"/>
              <a:t>a</a:t>
            </a:r>
            <a:r>
              <a:rPr lang="en-US" altLang="en-US" dirty="0"/>
              <a:t> uses the average of all sample estimates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  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 </a:t>
            </a:r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27E1C6E0-CEDD-886A-4C67-F94822DA75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5105400"/>
          <a:ext cx="41910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362200" imgH="431800" progId="Paint.Picture">
                  <p:embed/>
                </p:oleObj>
              </mc:Choice>
              <mc:Fallback>
                <p:oleObj name="Bitmap Image" r:id="rId3" imgW="2362200" imgH="431800" progId="Paint.Picture">
                  <p:embed/>
                  <p:pic>
                    <p:nvPicPr>
                      <p:cNvPr id="17412" name="Object 4">
                        <a:extLst>
                          <a:ext uri="{FF2B5EF4-FFF2-40B4-BE49-F238E27FC236}">
                            <a16:creationId xmlns:a16="http://schemas.microsoft.com/office/drawing/2014/main" id="{27E1C6E0-CEDD-886A-4C67-F94822DA75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2133600" y="5105400"/>
                        <a:ext cx="419100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5">
            <a:extLst>
              <a:ext uri="{FF2B5EF4-FFF2-40B4-BE49-F238E27FC236}">
                <a16:creationId xmlns:a16="http://schemas.microsoft.com/office/drawing/2014/main" id="{78BB8AE2-184E-730B-DFA2-3CD01C08FEB9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5486400" y="6248400"/>
            <a:ext cx="15859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Using fx(a)?</a:t>
            </a:r>
          </a:p>
        </p:txBody>
      </p:sp>
      <p:cxnSp>
        <p:nvCxnSpPr>
          <p:cNvPr id="17414" name="Straight Arrow Connector 8">
            <a:extLst>
              <a:ext uri="{FF2B5EF4-FFF2-40B4-BE49-F238E27FC236}">
                <a16:creationId xmlns:a16="http://schemas.microsoft.com/office/drawing/2014/main" id="{02C0C721-881B-7BE1-FC70-69B84423179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229100" y="4381500"/>
            <a:ext cx="12954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5" name="Oval 9">
            <a:extLst>
              <a:ext uri="{FF2B5EF4-FFF2-40B4-BE49-F238E27FC236}">
                <a16:creationId xmlns:a16="http://schemas.microsoft.com/office/drawing/2014/main" id="{AB3510E9-1988-F086-A712-2F88B524A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486400"/>
            <a:ext cx="2514600" cy="381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cxnSp>
        <p:nvCxnSpPr>
          <p:cNvPr id="17416" name="Straight Arrow Connector 10">
            <a:extLst>
              <a:ext uri="{FF2B5EF4-FFF2-40B4-BE49-F238E27FC236}">
                <a16:creationId xmlns:a16="http://schemas.microsoft.com/office/drawing/2014/main" id="{9EC333F1-5DF7-FE60-205C-369F7EA4FA0E}"/>
              </a:ext>
            </a:extLst>
          </p:cNvPr>
          <p:cNvCxnSpPr>
            <a:cxnSpLocks noChangeShapeType="1"/>
            <a:endCxn id="17415" idx="7"/>
          </p:cNvCxnSpPr>
          <p:nvPr/>
        </p:nvCxnSpPr>
        <p:spPr bwMode="auto">
          <a:xfrm rot="5400000">
            <a:off x="4817268" y="4187032"/>
            <a:ext cx="2341563" cy="368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7" name="Straight Arrow Connector 13">
            <a:extLst>
              <a:ext uri="{FF2B5EF4-FFF2-40B4-BE49-F238E27FC236}">
                <a16:creationId xmlns:a16="http://schemas.microsoft.com/office/drawing/2014/main" id="{DF87E720-0F00-BFEB-36C3-1F19F2007B7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4305300" y="4000500"/>
            <a:ext cx="21336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FB338B3-0DA2-A283-76A4-9CD68BB13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8980730-D370-B93B-5ED0-C0789B32DB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iterative algorithm</a:t>
            </a:r>
          </a:p>
        </p:txBody>
      </p:sp>
      <p:graphicFrame>
        <p:nvGraphicFramePr>
          <p:cNvPr id="18436" name="Object 4">
            <a:extLst>
              <a:ext uri="{FF2B5EF4-FFF2-40B4-BE49-F238E27FC236}">
                <a16:creationId xmlns:a16="http://schemas.microsoft.com/office/drawing/2014/main" id="{D80C8ABC-676C-B5B8-7A20-E57FF722EA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1905000"/>
          <a:ext cx="4800600" cy="193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863850" imgH="1155700" progId="Paint.Picture">
                  <p:embed/>
                </p:oleObj>
              </mc:Choice>
              <mc:Fallback>
                <p:oleObj name="Bitmap Image" r:id="rId3" imgW="2863850" imgH="1155700" progId="Paint.Picture">
                  <p:embed/>
                  <p:pic>
                    <p:nvPicPr>
                      <p:cNvPr id="18436" name="Object 4">
                        <a:extLst>
                          <a:ext uri="{FF2B5EF4-FFF2-40B4-BE49-F238E27FC236}">
                            <a16:creationId xmlns:a16="http://schemas.microsoft.com/office/drawing/2014/main" id="{D80C8ABC-676C-B5B8-7A20-E57FF722EA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1600200" y="1905000"/>
                        <a:ext cx="4800600" cy="193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Text Box 5">
            <a:extLst>
              <a:ext uri="{FF2B5EF4-FFF2-40B4-BE49-F238E27FC236}">
                <a16:creationId xmlns:a16="http://schemas.microsoft.com/office/drawing/2014/main" id="{6375E96F-B76F-3B46-419F-A6DBA22285F6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1203325" y="4832350"/>
            <a:ext cx="68738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Stop criterion: the difference between two consecutive fx </a:t>
            </a:r>
          </a:p>
          <a:p>
            <a:r>
              <a:rPr lang="en-US" altLang="en-US"/>
              <a:t>estimates is small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4F30F71-E9F5-8ECA-726E-306FDCB2F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61726B3-78A4-EE37-1C43-9A29B986D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Weakness of Rakesh’s algorithm</a:t>
            </a:r>
          </a:p>
          <a:p>
            <a:pPr lvl="1" eaLnBrk="1" hangingPunct="1"/>
            <a:r>
              <a:rPr lang="en-US" altLang="en-US"/>
              <a:t>No convergence proof</a:t>
            </a:r>
          </a:p>
          <a:p>
            <a:pPr lvl="1" eaLnBrk="1" hangingPunct="1"/>
            <a:r>
              <a:rPr lang="en-US" altLang="en-US"/>
              <a:t>Don’t know if the iteration gives the globally optimal result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F446738-B68A-E594-FC0B-BE9C086D0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Make it more efficient…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64FDFC9-4765-F10B-68B7-F6FCA002D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Bintize the range of x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Discretize the previous formula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4FF1E9C0-5EEC-4EC3-5FA4-20634C9450A2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1371600" y="35052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Freeform 6">
            <a:extLst>
              <a:ext uri="{FF2B5EF4-FFF2-40B4-BE49-F238E27FC236}">
                <a16:creationId xmlns:a16="http://schemas.microsoft.com/office/drawing/2014/main" id="{FF4A14BF-C4AA-2ED3-4C68-BD4B2A761313}"/>
              </a:ext>
            </a:extLst>
          </p:cNvPr>
          <p:cNvSpPr>
            <a:spLocks/>
          </p:cNvSpPr>
          <p:nvPr/>
        </p:nvSpPr>
        <p:spPr bwMode="blackWhite">
          <a:xfrm>
            <a:off x="1905000" y="2400300"/>
            <a:ext cx="4038600" cy="1066800"/>
          </a:xfrm>
          <a:custGeom>
            <a:avLst/>
            <a:gdLst>
              <a:gd name="T0" fmla="*/ 0 w 2544"/>
              <a:gd name="T1" fmla="*/ 2147483647 h 672"/>
              <a:gd name="T2" fmla="*/ 2147483647 w 2544"/>
              <a:gd name="T3" fmla="*/ 2147483647 h 672"/>
              <a:gd name="T4" fmla="*/ 2147483647 w 2544"/>
              <a:gd name="T5" fmla="*/ 2147483647 h 672"/>
              <a:gd name="T6" fmla="*/ 2147483647 w 2544"/>
              <a:gd name="T7" fmla="*/ 2147483647 h 672"/>
              <a:gd name="T8" fmla="*/ 2147483647 w 2544"/>
              <a:gd name="T9" fmla="*/ 2147483647 h 672"/>
              <a:gd name="T10" fmla="*/ 2147483647 w 2544"/>
              <a:gd name="T11" fmla="*/ 2147483647 h 672"/>
              <a:gd name="T12" fmla="*/ 2147483647 w 2544"/>
              <a:gd name="T13" fmla="*/ 2147483647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44"/>
              <a:gd name="T22" fmla="*/ 0 h 672"/>
              <a:gd name="T23" fmla="*/ 2544 w 2544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44" h="672">
                <a:moveTo>
                  <a:pt x="0" y="648"/>
                </a:moveTo>
                <a:cubicBezTo>
                  <a:pt x="160" y="648"/>
                  <a:pt x="320" y="648"/>
                  <a:pt x="432" y="552"/>
                </a:cubicBezTo>
                <a:cubicBezTo>
                  <a:pt x="544" y="456"/>
                  <a:pt x="544" y="144"/>
                  <a:pt x="672" y="72"/>
                </a:cubicBezTo>
                <a:cubicBezTo>
                  <a:pt x="800" y="0"/>
                  <a:pt x="1000" y="48"/>
                  <a:pt x="1200" y="120"/>
                </a:cubicBezTo>
                <a:cubicBezTo>
                  <a:pt x="1400" y="192"/>
                  <a:pt x="1672" y="416"/>
                  <a:pt x="1872" y="504"/>
                </a:cubicBezTo>
                <a:cubicBezTo>
                  <a:pt x="2072" y="592"/>
                  <a:pt x="2288" y="624"/>
                  <a:pt x="2400" y="648"/>
                </a:cubicBezTo>
                <a:cubicBezTo>
                  <a:pt x="2512" y="672"/>
                  <a:pt x="2528" y="660"/>
                  <a:pt x="2544" y="6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Line 7">
            <a:extLst>
              <a:ext uri="{FF2B5EF4-FFF2-40B4-BE49-F238E27FC236}">
                <a16:creationId xmlns:a16="http://schemas.microsoft.com/office/drawing/2014/main" id="{0042429E-B39C-6913-A75F-B6153509BB43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19050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Line 8">
            <a:extLst>
              <a:ext uri="{FF2B5EF4-FFF2-40B4-BE49-F238E27FC236}">
                <a16:creationId xmlns:a16="http://schemas.microsoft.com/office/drawing/2014/main" id="{DA1D614C-F9ED-5AD6-B5D4-2689F4579251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0574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9">
            <a:extLst>
              <a:ext uri="{FF2B5EF4-FFF2-40B4-BE49-F238E27FC236}">
                <a16:creationId xmlns:a16="http://schemas.microsoft.com/office/drawing/2014/main" id="{8CC203FB-6000-FE7B-0658-3D2772D86DA4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2098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10">
            <a:extLst>
              <a:ext uri="{FF2B5EF4-FFF2-40B4-BE49-F238E27FC236}">
                <a16:creationId xmlns:a16="http://schemas.microsoft.com/office/drawing/2014/main" id="{73505513-9AD4-83CC-D8A6-7E32ABAB5742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3622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1">
            <a:extLst>
              <a:ext uri="{FF2B5EF4-FFF2-40B4-BE49-F238E27FC236}">
                <a16:creationId xmlns:a16="http://schemas.microsoft.com/office/drawing/2014/main" id="{ABF882A2-647F-3A1B-F738-03D70B8D1519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5146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2">
            <a:extLst>
              <a:ext uri="{FF2B5EF4-FFF2-40B4-BE49-F238E27FC236}">
                <a16:creationId xmlns:a16="http://schemas.microsoft.com/office/drawing/2014/main" id="{F209393C-0AED-E389-B7E3-2950C68DE5F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6670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3">
            <a:extLst>
              <a:ext uri="{FF2B5EF4-FFF2-40B4-BE49-F238E27FC236}">
                <a16:creationId xmlns:a16="http://schemas.microsoft.com/office/drawing/2014/main" id="{6B182075-E5BB-8154-CDFD-0E1C095494FD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819400" y="2743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4">
            <a:extLst>
              <a:ext uri="{FF2B5EF4-FFF2-40B4-BE49-F238E27FC236}">
                <a16:creationId xmlns:a16="http://schemas.microsoft.com/office/drawing/2014/main" id="{E9A0B1FC-37E3-6994-A395-F60DD94C960D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9718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5">
            <a:extLst>
              <a:ext uri="{FF2B5EF4-FFF2-40B4-BE49-F238E27FC236}">
                <a16:creationId xmlns:a16="http://schemas.microsoft.com/office/drawing/2014/main" id="{4B9C2434-5D31-E1DC-8D9D-78EC59316003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276600" y="2438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6">
            <a:extLst>
              <a:ext uri="{FF2B5EF4-FFF2-40B4-BE49-F238E27FC236}">
                <a16:creationId xmlns:a16="http://schemas.microsoft.com/office/drawing/2014/main" id="{58F4E7F1-090C-1183-C0FC-4B4B6794E648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276600" y="2743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7">
            <a:extLst>
              <a:ext uri="{FF2B5EF4-FFF2-40B4-BE49-F238E27FC236}">
                <a16:creationId xmlns:a16="http://schemas.microsoft.com/office/drawing/2014/main" id="{54AD7EA1-1128-7C5D-BCC9-0779393EAD2E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124200" y="2438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8">
            <a:extLst>
              <a:ext uri="{FF2B5EF4-FFF2-40B4-BE49-F238E27FC236}">
                <a16:creationId xmlns:a16="http://schemas.microsoft.com/office/drawing/2014/main" id="{79D0B731-600B-9F16-8D9B-E629E759D787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038600" y="2743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20">
            <a:extLst>
              <a:ext uri="{FF2B5EF4-FFF2-40B4-BE49-F238E27FC236}">
                <a16:creationId xmlns:a16="http://schemas.microsoft.com/office/drawing/2014/main" id="{D5839E0E-2576-56E3-FE89-4246F120F7F5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429000" y="2438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Line 21">
            <a:extLst>
              <a:ext uri="{FF2B5EF4-FFF2-40B4-BE49-F238E27FC236}">
                <a16:creationId xmlns:a16="http://schemas.microsoft.com/office/drawing/2014/main" id="{54B7DDD9-8843-10B4-C069-3D5CD7C4C05C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581400" y="2438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22">
            <a:extLst>
              <a:ext uri="{FF2B5EF4-FFF2-40B4-BE49-F238E27FC236}">
                <a16:creationId xmlns:a16="http://schemas.microsoft.com/office/drawing/2014/main" id="{9D4AC758-0946-52D3-5CB4-AC35DCA8F494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733800" y="2438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Line 23">
            <a:extLst>
              <a:ext uri="{FF2B5EF4-FFF2-40B4-BE49-F238E27FC236}">
                <a16:creationId xmlns:a16="http://schemas.microsoft.com/office/drawing/2014/main" id="{5AE258D8-2F67-BA74-5F19-7ADABD0DCBA2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886200" y="2590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Line 24">
            <a:extLst>
              <a:ext uri="{FF2B5EF4-FFF2-40B4-BE49-F238E27FC236}">
                <a16:creationId xmlns:a16="http://schemas.microsoft.com/office/drawing/2014/main" id="{A436EAD0-79C8-45DB-00B4-2780D5E13E4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038600" y="2667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Line 25">
            <a:extLst>
              <a:ext uri="{FF2B5EF4-FFF2-40B4-BE49-F238E27FC236}">
                <a16:creationId xmlns:a16="http://schemas.microsoft.com/office/drawing/2014/main" id="{C92F52DF-B562-331B-95F0-3DB99D20B3D3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191000" y="2743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Line 26">
            <a:extLst>
              <a:ext uri="{FF2B5EF4-FFF2-40B4-BE49-F238E27FC236}">
                <a16:creationId xmlns:a16="http://schemas.microsoft.com/office/drawing/2014/main" id="{1146A486-34E7-7239-9D77-1592763EA32E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343400" y="2895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Line 27">
            <a:extLst>
              <a:ext uri="{FF2B5EF4-FFF2-40B4-BE49-F238E27FC236}">
                <a16:creationId xmlns:a16="http://schemas.microsoft.com/office/drawing/2014/main" id="{9E60DA76-E66D-EA5D-2970-7CF4016E5498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4958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Line 29">
            <a:extLst>
              <a:ext uri="{FF2B5EF4-FFF2-40B4-BE49-F238E27FC236}">
                <a16:creationId xmlns:a16="http://schemas.microsoft.com/office/drawing/2014/main" id="{F4C7FA8A-C4D8-8754-3B76-05571BF12E80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1910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Line 30">
            <a:extLst>
              <a:ext uri="{FF2B5EF4-FFF2-40B4-BE49-F238E27FC236}">
                <a16:creationId xmlns:a16="http://schemas.microsoft.com/office/drawing/2014/main" id="{30FD7C0C-8C59-76C0-E6B4-4D85016EF13D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3434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Line 31">
            <a:extLst>
              <a:ext uri="{FF2B5EF4-FFF2-40B4-BE49-F238E27FC236}">
                <a16:creationId xmlns:a16="http://schemas.microsoft.com/office/drawing/2014/main" id="{3CE2EE3B-E1C9-55CE-C547-DECE560BCF0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4958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Line 32">
            <a:extLst>
              <a:ext uri="{FF2B5EF4-FFF2-40B4-BE49-F238E27FC236}">
                <a16:creationId xmlns:a16="http://schemas.microsoft.com/office/drawing/2014/main" id="{A1C24860-546B-D9D3-0646-9C8D4DF9C85E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2578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Line 33">
            <a:extLst>
              <a:ext uri="{FF2B5EF4-FFF2-40B4-BE49-F238E27FC236}">
                <a16:creationId xmlns:a16="http://schemas.microsoft.com/office/drawing/2014/main" id="{C9E5A3A6-926F-F505-6D54-0EA942C79DC9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4102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Line 34">
            <a:extLst>
              <a:ext uri="{FF2B5EF4-FFF2-40B4-BE49-F238E27FC236}">
                <a16:creationId xmlns:a16="http://schemas.microsoft.com/office/drawing/2014/main" id="{2387F4AD-154E-C17B-D9E4-33B093C31466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8641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Line 57">
            <a:extLst>
              <a:ext uri="{FF2B5EF4-FFF2-40B4-BE49-F238E27FC236}">
                <a16:creationId xmlns:a16="http://schemas.microsoft.com/office/drawing/2014/main" id="{CD937A93-7251-7D7F-1228-3CCF98612066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699000" y="317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Line 58">
            <a:extLst>
              <a:ext uri="{FF2B5EF4-FFF2-40B4-BE49-F238E27FC236}">
                <a16:creationId xmlns:a16="http://schemas.microsoft.com/office/drawing/2014/main" id="{7FA258DF-5D9D-1087-D7BF-286833514B1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041900" y="317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Text Box 59">
            <a:extLst>
              <a:ext uri="{FF2B5EF4-FFF2-40B4-BE49-F238E27FC236}">
                <a16:creationId xmlns:a16="http://schemas.microsoft.com/office/drawing/2014/main" id="{332AE6EC-7DDB-BC40-4A42-5662A27B343F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6477000" y="3429000"/>
            <a:ext cx="319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graphicFrame>
        <p:nvGraphicFramePr>
          <p:cNvPr id="19491" name="Object 60">
            <a:extLst>
              <a:ext uri="{FF2B5EF4-FFF2-40B4-BE49-F238E27FC236}">
                <a16:creationId xmlns:a16="http://schemas.microsoft.com/office/drawing/2014/main" id="{C417D2E4-50C9-4F3B-A85F-FFAD973634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4876800"/>
          <a:ext cx="41624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774950" imgH="450850" progId="Paint.Picture">
                  <p:embed/>
                </p:oleObj>
              </mc:Choice>
              <mc:Fallback>
                <p:oleObj name="Bitmap Image" r:id="rId3" imgW="2774950" imgH="450850" progId="Paint.Picture">
                  <p:embed/>
                  <p:pic>
                    <p:nvPicPr>
                      <p:cNvPr id="19491" name="Object 60">
                        <a:extLst>
                          <a:ext uri="{FF2B5EF4-FFF2-40B4-BE49-F238E27FC236}">
                            <a16:creationId xmlns:a16="http://schemas.microsoft.com/office/drawing/2014/main" id="{C417D2E4-50C9-4F3B-A85F-FFAD973634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1752600" y="4876800"/>
                        <a:ext cx="416242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2" name="Text Box 61">
            <a:extLst>
              <a:ext uri="{FF2B5EF4-FFF2-40B4-BE49-F238E27FC236}">
                <a16:creationId xmlns:a16="http://schemas.microsoft.com/office/drawing/2014/main" id="{FC7E390D-646A-B53B-2255-116E49721EEC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974725" y="6127750"/>
            <a:ext cx="4435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m(x) mid-point of the bin that x is in</a:t>
            </a:r>
          </a:p>
          <a:p>
            <a:r>
              <a:rPr lang="en-US" altLang="en-US"/>
              <a:t>Lt = length of interval 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F25B5-220C-5454-76CC-7302528A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E5FC3-8E1F-B8DD-F367-3C0840304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some history of confidentiality preserving methods for privacy-preserving data mining</a:t>
            </a:r>
          </a:p>
          <a:p>
            <a:pPr lvl="1"/>
            <a:r>
              <a:rPr lang="en-US" dirty="0"/>
              <a:t>Weaknesses </a:t>
            </a:r>
          </a:p>
          <a:p>
            <a:pPr lvl="1"/>
            <a:r>
              <a:rPr lang="en-US" dirty="0"/>
              <a:t>Reasons behind the development of new methods, e.g., differential privacy, crypto methods, and TEE </a:t>
            </a:r>
          </a:p>
          <a:p>
            <a:pPr lvl="1"/>
            <a:endParaRPr lang="en-US" dirty="0"/>
          </a:p>
          <a:p>
            <a:r>
              <a:rPr lang="en-US" dirty="0"/>
              <a:t>They are still useful for some clearly defined scenarios</a:t>
            </a:r>
          </a:p>
        </p:txBody>
      </p:sp>
    </p:spTree>
    <p:extLst>
      <p:ext uri="{BB962C8B-B14F-4D97-AF65-F5344CB8AC3E}">
        <p14:creationId xmlns:p14="http://schemas.microsoft.com/office/powerpoint/2010/main" val="1545468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AD43F15-DC04-2D1F-A3A2-CE697E53A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Can use EM algorithm to solve it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2BD1D47-5AA9-B49E-8344-72DB4A131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295400"/>
            <a:ext cx="8577262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/>
              <a:t>Using discretized bins to approximate the distribution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/>
          </a:p>
          <a:p>
            <a:pPr eaLnBrk="1" hangingPunct="1">
              <a:lnSpc>
                <a:spcPct val="90000"/>
              </a:lnSpc>
            </a:pPr>
            <a:endParaRPr lang="en-US" altLang="en-US" sz="2600"/>
          </a:p>
          <a:p>
            <a:pPr eaLnBrk="1" hangingPunct="1">
              <a:lnSpc>
                <a:spcPct val="90000"/>
              </a:lnSpc>
            </a:pPr>
            <a:endParaRPr lang="en-US" altLang="en-US" sz="2600"/>
          </a:p>
          <a:p>
            <a:pPr eaLnBrk="1" hangingPunct="1">
              <a:lnSpc>
                <a:spcPct val="90000"/>
              </a:lnSpc>
            </a:pPr>
            <a:endParaRPr lang="en-US" altLang="en-US" sz="2600"/>
          </a:p>
          <a:p>
            <a:pPr eaLnBrk="1" hangingPunct="1">
              <a:lnSpc>
                <a:spcPct val="90000"/>
              </a:lnSpc>
            </a:pPr>
            <a:endParaRPr lang="en-US" altLang="en-US" sz="2600"/>
          </a:p>
        </p:txBody>
      </p:sp>
      <p:sp>
        <p:nvSpPr>
          <p:cNvPr id="21508" name="Line 4">
            <a:extLst>
              <a:ext uri="{FF2B5EF4-FFF2-40B4-BE49-F238E27FC236}">
                <a16:creationId xmlns:a16="http://schemas.microsoft.com/office/drawing/2014/main" id="{894A75E1-D2B8-91DE-7047-CEC723959491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1371600" y="35052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6">
            <a:extLst>
              <a:ext uri="{FF2B5EF4-FFF2-40B4-BE49-F238E27FC236}">
                <a16:creationId xmlns:a16="http://schemas.microsoft.com/office/drawing/2014/main" id="{3F1E088E-F2A4-4522-E65F-88F98DF63431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19050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Line 7">
            <a:extLst>
              <a:ext uri="{FF2B5EF4-FFF2-40B4-BE49-F238E27FC236}">
                <a16:creationId xmlns:a16="http://schemas.microsoft.com/office/drawing/2014/main" id="{CFF825B8-1845-4B31-5DB8-950474364690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0574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Line 8">
            <a:extLst>
              <a:ext uri="{FF2B5EF4-FFF2-40B4-BE49-F238E27FC236}">
                <a16:creationId xmlns:a16="http://schemas.microsoft.com/office/drawing/2014/main" id="{9301BD73-B13D-B050-7C4A-89B33D1BDEEE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2098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9">
            <a:extLst>
              <a:ext uri="{FF2B5EF4-FFF2-40B4-BE49-F238E27FC236}">
                <a16:creationId xmlns:a16="http://schemas.microsoft.com/office/drawing/2014/main" id="{84120B58-EC3F-F16B-2D08-1E7E73BAFF98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3622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10">
            <a:extLst>
              <a:ext uri="{FF2B5EF4-FFF2-40B4-BE49-F238E27FC236}">
                <a16:creationId xmlns:a16="http://schemas.microsoft.com/office/drawing/2014/main" id="{A5210ECC-F186-EA79-941A-0F1DB6C6F11E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5146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1">
            <a:extLst>
              <a:ext uri="{FF2B5EF4-FFF2-40B4-BE49-F238E27FC236}">
                <a16:creationId xmlns:a16="http://schemas.microsoft.com/office/drawing/2014/main" id="{9C758CEF-4E29-D949-50E1-697CF16186C1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6670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2">
            <a:extLst>
              <a:ext uri="{FF2B5EF4-FFF2-40B4-BE49-F238E27FC236}">
                <a16:creationId xmlns:a16="http://schemas.microsoft.com/office/drawing/2014/main" id="{3DC39D89-4844-5605-4DCE-0FE296FEED71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819400" y="2743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3">
            <a:extLst>
              <a:ext uri="{FF2B5EF4-FFF2-40B4-BE49-F238E27FC236}">
                <a16:creationId xmlns:a16="http://schemas.microsoft.com/office/drawing/2014/main" id="{A7C53D85-CEC5-E5E4-9AEE-FCEEC0007290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9718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4">
            <a:extLst>
              <a:ext uri="{FF2B5EF4-FFF2-40B4-BE49-F238E27FC236}">
                <a16:creationId xmlns:a16="http://schemas.microsoft.com/office/drawing/2014/main" id="{CD135A9E-BABF-242F-F131-5F5296A83A59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276600" y="2438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5">
            <a:extLst>
              <a:ext uri="{FF2B5EF4-FFF2-40B4-BE49-F238E27FC236}">
                <a16:creationId xmlns:a16="http://schemas.microsoft.com/office/drawing/2014/main" id="{E3DD0CBF-C5B2-2546-6ACD-19C8C6828EA5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276600" y="2743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6">
            <a:extLst>
              <a:ext uri="{FF2B5EF4-FFF2-40B4-BE49-F238E27FC236}">
                <a16:creationId xmlns:a16="http://schemas.microsoft.com/office/drawing/2014/main" id="{5AE5EA61-979A-9528-4413-9B9F3593AA67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124200" y="2438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7">
            <a:extLst>
              <a:ext uri="{FF2B5EF4-FFF2-40B4-BE49-F238E27FC236}">
                <a16:creationId xmlns:a16="http://schemas.microsoft.com/office/drawing/2014/main" id="{C5010C42-75C0-72A5-656E-0730C8A43606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038600" y="2743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8">
            <a:extLst>
              <a:ext uri="{FF2B5EF4-FFF2-40B4-BE49-F238E27FC236}">
                <a16:creationId xmlns:a16="http://schemas.microsoft.com/office/drawing/2014/main" id="{ADFE0C8D-9777-4897-41A8-EDDE050D2266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429000" y="2438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9">
            <a:extLst>
              <a:ext uri="{FF2B5EF4-FFF2-40B4-BE49-F238E27FC236}">
                <a16:creationId xmlns:a16="http://schemas.microsoft.com/office/drawing/2014/main" id="{95B22C50-5B37-80A5-E3BB-8C2C6AA2C3AC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581400" y="2438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20">
            <a:extLst>
              <a:ext uri="{FF2B5EF4-FFF2-40B4-BE49-F238E27FC236}">
                <a16:creationId xmlns:a16="http://schemas.microsoft.com/office/drawing/2014/main" id="{3A0D0EE2-D679-1C03-4B01-BDE75F973AFF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733800" y="2438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21">
            <a:extLst>
              <a:ext uri="{FF2B5EF4-FFF2-40B4-BE49-F238E27FC236}">
                <a16:creationId xmlns:a16="http://schemas.microsoft.com/office/drawing/2014/main" id="{49938DD8-716D-3B31-D633-51C069F895C5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886200" y="2590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2">
            <a:extLst>
              <a:ext uri="{FF2B5EF4-FFF2-40B4-BE49-F238E27FC236}">
                <a16:creationId xmlns:a16="http://schemas.microsoft.com/office/drawing/2014/main" id="{35E2FE34-B34A-3A11-81E9-3A5687158106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038600" y="2667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Line 23">
            <a:extLst>
              <a:ext uri="{FF2B5EF4-FFF2-40B4-BE49-F238E27FC236}">
                <a16:creationId xmlns:a16="http://schemas.microsoft.com/office/drawing/2014/main" id="{D6D1F52C-9959-E899-7837-F0A9AD00EE35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191000" y="2743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Line 24">
            <a:extLst>
              <a:ext uri="{FF2B5EF4-FFF2-40B4-BE49-F238E27FC236}">
                <a16:creationId xmlns:a16="http://schemas.microsoft.com/office/drawing/2014/main" id="{4ABF907F-15CD-95EC-29DD-AA03B2A143A5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343400" y="2895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Line 25">
            <a:extLst>
              <a:ext uri="{FF2B5EF4-FFF2-40B4-BE49-F238E27FC236}">
                <a16:creationId xmlns:a16="http://schemas.microsoft.com/office/drawing/2014/main" id="{1B29687C-09C8-B0F7-3F77-3841C10B797A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4958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Line 26">
            <a:extLst>
              <a:ext uri="{FF2B5EF4-FFF2-40B4-BE49-F238E27FC236}">
                <a16:creationId xmlns:a16="http://schemas.microsoft.com/office/drawing/2014/main" id="{00B4B0F8-20A5-7787-09C9-63372D9AF5EE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1910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Line 27">
            <a:extLst>
              <a:ext uri="{FF2B5EF4-FFF2-40B4-BE49-F238E27FC236}">
                <a16:creationId xmlns:a16="http://schemas.microsoft.com/office/drawing/2014/main" id="{BAD96F65-55AA-7E22-66B9-3259A3311CE5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3434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Line 28">
            <a:extLst>
              <a:ext uri="{FF2B5EF4-FFF2-40B4-BE49-F238E27FC236}">
                <a16:creationId xmlns:a16="http://schemas.microsoft.com/office/drawing/2014/main" id="{3BBE14B9-BEDB-DE46-840B-73441914D4F4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4958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Line 29">
            <a:extLst>
              <a:ext uri="{FF2B5EF4-FFF2-40B4-BE49-F238E27FC236}">
                <a16:creationId xmlns:a16="http://schemas.microsoft.com/office/drawing/2014/main" id="{89FE84E4-0C3C-F447-AFFD-55265E7BF46E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2578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Line 30">
            <a:extLst>
              <a:ext uri="{FF2B5EF4-FFF2-40B4-BE49-F238E27FC236}">
                <a16:creationId xmlns:a16="http://schemas.microsoft.com/office/drawing/2014/main" id="{2B238A75-4E62-00AD-9186-194AD5DFA339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4102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4" name="Line 31">
            <a:extLst>
              <a:ext uri="{FF2B5EF4-FFF2-40B4-BE49-F238E27FC236}">
                <a16:creationId xmlns:a16="http://schemas.microsoft.com/office/drawing/2014/main" id="{8F707101-6A00-9134-321F-B3F41D97F644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864100" y="3200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5" name="Line 32">
            <a:extLst>
              <a:ext uri="{FF2B5EF4-FFF2-40B4-BE49-F238E27FC236}">
                <a16:creationId xmlns:a16="http://schemas.microsoft.com/office/drawing/2014/main" id="{FB40CB45-BEE0-ACBE-2174-A508B9AA2BC6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699000" y="317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6" name="Line 33">
            <a:extLst>
              <a:ext uri="{FF2B5EF4-FFF2-40B4-BE49-F238E27FC236}">
                <a16:creationId xmlns:a16="http://schemas.microsoft.com/office/drawing/2014/main" id="{A06B2B0E-6EEF-A638-CF51-A0F6B19B1A29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041900" y="317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Text Box 34">
            <a:extLst>
              <a:ext uri="{FF2B5EF4-FFF2-40B4-BE49-F238E27FC236}">
                <a16:creationId xmlns:a16="http://schemas.microsoft.com/office/drawing/2014/main" id="{96702C25-898F-8541-3366-A788E27222DE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6477000" y="3429000"/>
            <a:ext cx="319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21538" name="Line 35">
            <a:extLst>
              <a:ext uri="{FF2B5EF4-FFF2-40B4-BE49-F238E27FC236}">
                <a16:creationId xmlns:a16="http://schemas.microsoft.com/office/drawing/2014/main" id="{A959E131-D2B0-2BC6-0536-59BAE701DC91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19050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9" name="Line 36">
            <a:extLst>
              <a:ext uri="{FF2B5EF4-FFF2-40B4-BE49-F238E27FC236}">
                <a16:creationId xmlns:a16="http://schemas.microsoft.com/office/drawing/2014/main" id="{1F030D5F-BE3E-BE7C-DD2F-6EA2DE971F5C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0574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0" name="Line 37">
            <a:extLst>
              <a:ext uri="{FF2B5EF4-FFF2-40B4-BE49-F238E27FC236}">
                <a16:creationId xmlns:a16="http://schemas.microsoft.com/office/drawing/2014/main" id="{263E652F-5265-4F97-559A-F5E9632C66CC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2098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1" name="Line 38">
            <a:extLst>
              <a:ext uri="{FF2B5EF4-FFF2-40B4-BE49-F238E27FC236}">
                <a16:creationId xmlns:a16="http://schemas.microsoft.com/office/drawing/2014/main" id="{31817415-56BF-6246-73E3-86DC395010B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3622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2" name="Line 39">
            <a:extLst>
              <a:ext uri="{FF2B5EF4-FFF2-40B4-BE49-F238E27FC236}">
                <a16:creationId xmlns:a16="http://schemas.microsoft.com/office/drawing/2014/main" id="{5B5417D4-052E-67FA-6318-4BA63208BEC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667000" y="3200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Line 40">
            <a:extLst>
              <a:ext uri="{FF2B5EF4-FFF2-40B4-BE49-F238E27FC236}">
                <a16:creationId xmlns:a16="http://schemas.microsoft.com/office/drawing/2014/main" id="{127283C1-DBFE-C23B-8121-764274FA714A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819400" y="2743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4" name="Line 41">
            <a:extLst>
              <a:ext uri="{FF2B5EF4-FFF2-40B4-BE49-F238E27FC236}">
                <a16:creationId xmlns:a16="http://schemas.microsoft.com/office/drawing/2014/main" id="{AED6B03A-7564-25B6-9F38-26578565CA7E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971800" y="251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5" name="Line 43">
            <a:extLst>
              <a:ext uri="{FF2B5EF4-FFF2-40B4-BE49-F238E27FC236}">
                <a16:creationId xmlns:a16="http://schemas.microsoft.com/office/drawing/2014/main" id="{61813239-0A12-CB8F-E882-EC31D6BD189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124200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6" name="Line 44">
            <a:extLst>
              <a:ext uri="{FF2B5EF4-FFF2-40B4-BE49-F238E27FC236}">
                <a16:creationId xmlns:a16="http://schemas.microsoft.com/office/drawing/2014/main" id="{556C22D8-6898-FD23-899E-6107E46C9B81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276600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7" name="Line 45">
            <a:extLst>
              <a:ext uri="{FF2B5EF4-FFF2-40B4-BE49-F238E27FC236}">
                <a16:creationId xmlns:a16="http://schemas.microsoft.com/office/drawing/2014/main" id="{227025B8-2E48-55EE-9E00-C5EBDD67F6C9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429000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8" name="Line 46">
            <a:extLst>
              <a:ext uri="{FF2B5EF4-FFF2-40B4-BE49-F238E27FC236}">
                <a16:creationId xmlns:a16="http://schemas.microsoft.com/office/drawing/2014/main" id="{588C1EBB-2655-E9B6-6C5D-1D06D12BA5A2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581400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9" name="Line 47">
            <a:extLst>
              <a:ext uri="{FF2B5EF4-FFF2-40B4-BE49-F238E27FC236}">
                <a16:creationId xmlns:a16="http://schemas.microsoft.com/office/drawing/2014/main" id="{F70A6026-DCE1-C1A5-0735-FDBD270F50D7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733800" y="2590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0" name="Line 48">
            <a:extLst>
              <a:ext uri="{FF2B5EF4-FFF2-40B4-BE49-F238E27FC236}">
                <a16:creationId xmlns:a16="http://schemas.microsoft.com/office/drawing/2014/main" id="{B37A1C69-2831-9659-219E-F4B085C3D8EF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886200" y="2667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1" name="Line 49">
            <a:extLst>
              <a:ext uri="{FF2B5EF4-FFF2-40B4-BE49-F238E27FC236}">
                <a16:creationId xmlns:a16="http://schemas.microsoft.com/office/drawing/2014/main" id="{E31CB473-22B7-8573-28C1-F1F16623478A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5146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2" name="Line 50">
            <a:extLst>
              <a:ext uri="{FF2B5EF4-FFF2-40B4-BE49-F238E27FC236}">
                <a16:creationId xmlns:a16="http://schemas.microsoft.com/office/drawing/2014/main" id="{AD15773B-DEBB-0CBE-B641-28595FF75D7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057400" y="3505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3" name="Line 51">
            <a:extLst>
              <a:ext uri="{FF2B5EF4-FFF2-40B4-BE49-F238E27FC236}">
                <a16:creationId xmlns:a16="http://schemas.microsoft.com/office/drawing/2014/main" id="{4A485D99-C5E9-2A63-F5E6-AF7F2B0F462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038600" y="2743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4" name="Line 52">
            <a:extLst>
              <a:ext uri="{FF2B5EF4-FFF2-40B4-BE49-F238E27FC236}">
                <a16:creationId xmlns:a16="http://schemas.microsoft.com/office/drawing/2014/main" id="{10D7D582-56B2-64FC-79CA-368A1983ABD8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191000" y="2895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5" name="Line 53">
            <a:extLst>
              <a:ext uri="{FF2B5EF4-FFF2-40B4-BE49-F238E27FC236}">
                <a16:creationId xmlns:a16="http://schemas.microsoft.com/office/drawing/2014/main" id="{B23A4A9C-FECD-592E-D40B-28FC2E1A605C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343400" y="2971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6" name="Line 54">
            <a:extLst>
              <a:ext uri="{FF2B5EF4-FFF2-40B4-BE49-F238E27FC236}">
                <a16:creationId xmlns:a16="http://schemas.microsoft.com/office/drawing/2014/main" id="{91DF62A7-BF13-C719-4AF6-5F4A8D0FA38E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495800" y="3200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7" name="Line 55">
            <a:extLst>
              <a:ext uri="{FF2B5EF4-FFF2-40B4-BE49-F238E27FC236}">
                <a16:creationId xmlns:a16="http://schemas.microsoft.com/office/drawing/2014/main" id="{0F698047-4A1C-AC91-5565-0E0C56FBA662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724400" y="3200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8" name="Line 56">
            <a:extLst>
              <a:ext uri="{FF2B5EF4-FFF2-40B4-BE49-F238E27FC236}">
                <a16:creationId xmlns:a16="http://schemas.microsoft.com/office/drawing/2014/main" id="{7D274099-B18E-1ECD-68BA-34753C92CEA8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876800" y="3200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9" name="Line 57">
            <a:extLst>
              <a:ext uri="{FF2B5EF4-FFF2-40B4-BE49-F238E27FC236}">
                <a16:creationId xmlns:a16="http://schemas.microsoft.com/office/drawing/2014/main" id="{F7B38FDF-C2E6-E997-25BE-A07973A41CC1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1054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0" name="Line 58">
            <a:extLst>
              <a:ext uri="{FF2B5EF4-FFF2-40B4-BE49-F238E27FC236}">
                <a16:creationId xmlns:a16="http://schemas.microsoft.com/office/drawing/2014/main" id="{2FB61963-0C2B-3CBC-E3DE-72D7FA7CE29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2578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1" name="Line 59">
            <a:extLst>
              <a:ext uri="{FF2B5EF4-FFF2-40B4-BE49-F238E27FC236}">
                <a16:creationId xmlns:a16="http://schemas.microsoft.com/office/drawing/2014/main" id="{7796A8E1-F7E8-4E3D-8689-991604D5F344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410200" y="3429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2" name="Text Box 60">
            <a:extLst>
              <a:ext uri="{FF2B5EF4-FFF2-40B4-BE49-F238E27FC236}">
                <a16:creationId xmlns:a16="http://schemas.microsoft.com/office/drawing/2014/main" id="{5280F17F-4564-2B40-AAF4-9B5664AC2156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4559300" y="2241550"/>
            <a:ext cx="3746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Density (the height) of Bin i is </a:t>
            </a:r>
          </a:p>
          <a:p>
            <a:r>
              <a:rPr lang="en-US" altLang="en-US"/>
              <a:t>notated as </a:t>
            </a:r>
            <a:r>
              <a:rPr lang="en-US" altLang="en-US">
                <a:sym typeface="Symbol" pitchFamily="2" charset="2"/>
              </a:rPr>
              <a:t>i</a:t>
            </a:r>
            <a:endParaRPr lang="en-US" altLang="en-US"/>
          </a:p>
        </p:txBody>
      </p:sp>
      <p:pic>
        <p:nvPicPr>
          <p:cNvPr id="21563" name="Picture 61">
            <a:extLst>
              <a:ext uri="{FF2B5EF4-FFF2-40B4-BE49-F238E27FC236}">
                <a16:creationId xmlns:a16="http://schemas.microsoft.com/office/drawing/2014/main" id="{4C96DB28-59DC-3798-9552-C41FBE92E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White">
          <a:xfrm>
            <a:off x="1752600" y="4191000"/>
            <a:ext cx="2057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64" name="TextBox 61">
            <a:extLst>
              <a:ext uri="{FF2B5EF4-FFF2-40B4-BE49-F238E27FC236}">
                <a16:creationId xmlns:a16="http://schemas.microsoft.com/office/drawing/2014/main" id="{68CE6F8E-D752-D319-7C4B-8791C8CD9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81600"/>
            <a:ext cx="63436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I(x) is an indicator function: I(x) =1 if x in the range</a:t>
            </a:r>
          </a:p>
          <a:p>
            <a:endParaRPr lang="en-US" altLang="en-US"/>
          </a:p>
          <a:p>
            <a:r>
              <a:rPr lang="en-US" altLang="en-US"/>
              <a:t>For a specific x, f (x) returns some theta_i </a:t>
            </a:r>
          </a:p>
        </p:txBody>
      </p:sp>
      <p:pic>
        <p:nvPicPr>
          <p:cNvPr id="21565" name="Picture 63">
            <a:extLst>
              <a:ext uri="{FF2B5EF4-FFF2-40B4-BE49-F238E27FC236}">
                <a16:creationId xmlns:a16="http://schemas.microsoft.com/office/drawing/2014/main" id="{CE61B0F5-3A01-CA9A-05ED-91C04B90C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White">
          <a:xfrm>
            <a:off x="1905000" y="3543300"/>
            <a:ext cx="2476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6" name="Picture 64">
            <a:extLst>
              <a:ext uri="{FF2B5EF4-FFF2-40B4-BE49-F238E27FC236}">
                <a16:creationId xmlns:a16="http://schemas.microsoft.com/office/drawing/2014/main" id="{849CA35C-AE2D-703D-EFA6-A59BE378A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White">
          <a:xfrm>
            <a:off x="5391150" y="3590925"/>
            <a:ext cx="32385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7" name="Picture 65">
            <a:extLst>
              <a:ext uri="{FF2B5EF4-FFF2-40B4-BE49-F238E27FC236}">
                <a16:creationId xmlns:a16="http://schemas.microsoft.com/office/drawing/2014/main" id="{804ECD48-E29F-9BD5-C02A-50B0FE756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White">
          <a:xfrm>
            <a:off x="3238500" y="3571875"/>
            <a:ext cx="2667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8" name="Picture 65">
            <a:extLst>
              <a:ext uri="{FF2B5EF4-FFF2-40B4-BE49-F238E27FC236}">
                <a16:creationId xmlns:a16="http://schemas.microsoft.com/office/drawing/2014/main" id="{C12C2D59-5246-B338-87B8-F2B9FA3C2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White">
          <a:xfrm>
            <a:off x="8115300" y="5257800"/>
            <a:ext cx="2667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A2D22D6-8E9F-C5F6-8F34-2F32DFB4F6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472B9AE-4E0B-4E36-1274-FE6BC07DEB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EM algorithm has good properties</a:t>
            </a:r>
          </a:p>
          <a:p>
            <a:pPr lvl="1" eaLnBrk="1" hangingPunct="1"/>
            <a:r>
              <a:rPr lang="en-US" altLang="en-US" dirty="0"/>
              <a:t>Unique global optimal solution</a:t>
            </a:r>
          </a:p>
          <a:p>
            <a:pPr lvl="1" eaLnBrk="1" hangingPunct="1"/>
            <a:r>
              <a:rPr lang="en-US" altLang="en-US" dirty="0">
                <a:sym typeface="Symbol" pitchFamily="2" charset="2"/>
              </a:rPr>
              <a:t>^ converges to the MLE solution</a:t>
            </a:r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F3709B4-0C18-FF9F-3B27-715D16CC9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Evaluating loss of information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97A16BA-54A3-F914-C595-2A3431DF40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information that additive perturbation wants to preserve</a:t>
            </a:r>
          </a:p>
          <a:p>
            <a:pPr lvl="1" eaLnBrk="1" hangingPunct="1"/>
            <a:r>
              <a:rPr lang="en-US" altLang="en-US" dirty="0"/>
              <a:t>Column distribution</a:t>
            </a:r>
          </a:p>
          <a:p>
            <a:pPr eaLnBrk="1" hangingPunct="1"/>
            <a:r>
              <a:rPr lang="en-US" altLang="en-US" dirty="0"/>
              <a:t>generic metric</a:t>
            </a:r>
          </a:p>
          <a:p>
            <a:pPr lvl="1" eaLnBrk="1" hangingPunct="1"/>
            <a:r>
              <a:rPr lang="en-US" altLang="en-US" dirty="0"/>
              <a:t>Difference between the estimate and the original distribution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dirty="0"/>
          </a:p>
        </p:txBody>
      </p:sp>
      <p:graphicFrame>
        <p:nvGraphicFramePr>
          <p:cNvPr id="26628" name="Object 4">
            <a:extLst>
              <a:ext uri="{FF2B5EF4-FFF2-40B4-BE49-F238E27FC236}">
                <a16:creationId xmlns:a16="http://schemas.microsoft.com/office/drawing/2014/main" id="{FEAC4294-AD4E-11F4-D4DE-21ADE50EEC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175125"/>
          <a:ext cx="38862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286000" imgH="412750" progId="Paint.Picture">
                  <p:embed/>
                </p:oleObj>
              </mc:Choice>
              <mc:Fallback>
                <p:oleObj name="Bitmap Image" r:id="rId3" imgW="2286000" imgH="412750" progId="Paint.Picture">
                  <p:embed/>
                  <p:pic>
                    <p:nvPicPr>
                      <p:cNvPr id="26628" name="Object 4">
                        <a:extLst>
                          <a:ext uri="{FF2B5EF4-FFF2-40B4-BE49-F238E27FC236}">
                            <a16:creationId xmlns:a16="http://schemas.microsoft.com/office/drawing/2014/main" id="{FEAC4294-AD4E-11F4-D4DE-21ADE50EEC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2133600" y="4175125"/>
                        <a:ext cx="38862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>
            <a:extLst>
              <a:ext uri="{FF2B5EF4-FFF2-40B4-BE49-F238E27FC236}">
                <a16:creationId xmlns:a16="http://schemas.microsoft.com/office/drawing/2014/main" id="{C5C440CB-5DC0-6E63-15A7-6F8694F5F3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932363"/>
          <a:ext cx="4114800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3384550" imgH="1270000" progId="Paint.Picture">
                  <p:embed/>
                </p:oleObj>
              </mc:Choice>
              <mc:Fallback>
                <p:oleObj name="Bitmap Image" r:id="rId5" imgW="3384550" imgH="1270000" progId="Paint.Picture">
                  <p:embed/>
                  <p:pic>
                    <p:nvPicPr>
                      <p:cNvPr id="26629" name="Object 5">
                        <a:extLst>
                          <a:ext uri="{FF2B5EF4-FFF2-40B4-BE49-F238E27FC236}">
                            <a16:creationId xmlns:a16="http://schemas.microsoft.com/office/drawing/2014/main" id="{C5C440CB-5DC0-6E63-15A7-6F8694F5F3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2133600" y="4932363"/>
                        <a:ext cx="4114800" cy="154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0886C-E31D-46B2-DFF7-17340AC91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distribution distance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7F439-08F5-5F6C-2CEC-ABEA4BD03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KL divergence</a:t>
            </a:r>
          </a:p>
          <a:p>
            <a:r>
              <a:rPr lang="en-US" dirty="0"/>
              <a:t>Cross entropy (frequently used in deep learning)</a:t>
            </a:r>
          </a:p>
          <a:p>
            <a:r>
              <a:rPr lang="en-US" dirty="0"/>
              <a:t>OTDD (dataset-level distance)</a:t>
            </a:r>
          </a:p>
          <a:p>
            <a:r>
              <a:rPr lang="en-US" dirty="0"/>
              <a:t>FID (used in image data reconstruction/regeneration – in </a:t>
            </a:r>
            <a:r>
              <a:rPr lang="en-US"/>
              <a:t>GAN research)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929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271E2CE-E376-C28E-8FC5-AEF2A2E187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Evaluating loss of information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F5FB22C-88E5-33F9-6E9E-743644D24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Ultimate utility metric</a:t>
            </a:r>
          </a:p>
          <a:p>
            <a:pPr lvl="1" eaLnBrk="1" hangingPunct="1"/>
            <a:r>
              <a:rPr lang="en-US" altLang="en-US"/>
              <a:t>Modeling quality </a:t>
            </a:r>
          </a:p>
          <a:p>
            <a:pPr lvl="2" eaLnBrk="1" hangingPunct="1"/>
            <a:r>
              <a:rPr lang="en-US" altLang="en-US"/>
              <a:t>The accuracy of classifier, if used for classification modeling</a:t>
            </a:r>
          </a:p>
          <a:p>
            <a:pPr lvl="1" eaLnBrk="1" hangingPunct="1"/>
            <a:r>
              <a:rPr lang="en-US" altLang="en-US"/>
              <a:t>Evaluation method</a:t>
            </a:r>
          </a:p>
          <a:p>
            <a:pPr lvl="2" eaLnBrk="1" hangingPunct="1"/>
            <a:r>
              <a:rPr lang="en-US" altLang="en-US"/>
              <a:t>Accuracy of the classifier trained on the original data</a:t>
            </a:r>
          </a:p>
          <a:p>
            <a:pPr lvl="2" eaLnBrk="1" hangingPunct="1"/>
            <a:r>
              <a:rPr lang="en-US" altLang="en-US"/>
              <a:t>Accuracy of the classifier trained on the reconstructed distribution</a:t>
            </a:r>
          </a:p>
          <a:p>
            <a:pPr lvl="2" eaLnBrk="1" hangingPunct="1"/>
            <a:endParaRPr lang="en-US" altLang="en-US"/>
          </a:p>
          <a:p>
            <a:pPr lvl="2" eaLnBrk="1" hangingPunct="1">
              <a:buFont typeface="Wingdings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40C9366-899F-822D-40BE-4505D548A4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Mining with Additive Perturbation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943FD85-84AB-FD8A-FA57-CF5244B9B7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/>
              <a:t>Example: decision tree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A brief introduction to decision tree algorithm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There are many versions…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One version working on continuous attributes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</p:txBody>
      </p:sp>
      <p:graphicFrame>
        <p:nvGraphicFramePr>
          <p:cNvPr id="28676" name="Object 4">
            <a:extLst>
              <a:ext uri="{FF2B5EF4-FFF2-40B4-BE49-F238E27FC236}">
                <a16:creationId xmlns:a16="http://schemas.microsoft.com/office/drawing/2014/main" id="{838CADA5-A292-1377-0489-910E036B23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5938" y="3295650"/>
          <a:ext cx="2684462" cy="33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1993900" imgH="2476500" progId="Paint.Picture">
                  <p:embed/>
                </p:oleObj>
              </mc:Choice>
              <mc:Fallback>
                <p:oleObj name="Bitmap Image" r:id="rId3" imgW="1993900" imgH="2476500" progId="Paint.Picture">
                  <p:embed/>
                  <p:pic>
                    <p:nvPicPr>
                      <p:cNvPr id="28676" name="Object 4">
                        <a:extLst>
                          <a:ext uri="{FF2B5EF4-FFF2-40B4-BE49-F238E27FC236}">
                            <a16:creationId xmlns:a16="http://schemas.microsoft.com/office/drawing/2014/main" id="{838CADA5-A292-1377-0489-910E036B23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515938" y="3295650"/>
                        <a:ext cx="2684462" cy="333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>
            <a:extLst>
              <a:ext uri="{FF2B5EF4-FFF2-40B4-BE49-F238E27FC236}">
                <a16:creationId xmlns:a16="http://schemas.microsoft.com/office/drawing/2014/main" id="{1059E3D8-63C3-C3E3-E0B8-C155C7F40E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3825" y="3581400"/>
          <a:ext cx="4829175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3219450" imgH="1765300" progId="Paint.Picture">
                  <p:embed/>
                </p:oleObj>
              </mc:Choice>
              <mc:Fallback>
                <p:oleObj name="Bitmap Image" r:id="rId5" imgW="3219450" imgH="1765300" progId="Paint.Picture">
                  <p:embed/>
                  <p:pic>
                    <p:nvPicPr>
                      <p:cNvPr id="28677" name="Object 5">
                        <a:extLst>
                          <a:ext uri="{FF2B5EF4-FFF2-40B4-BE49-F238E27FC236}">
                            <a16:creationId xmlns:a16="http://schemas.microsoft.com/office/drawing/2014/main" id="{1059E3D8-63C3-C3E3-E0B8-C155C7F40E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3933825" y="3581400"/>
                        <a:ext cx="4829175" cy="264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Oval 6">
            <a:extLst>
              <a:ext uri="{FF2B5EF4-FFF2-40B4-BE49-F238E27FC236}">
                <a16:creationId xmlns:a16="http://schemas.microsoft.com/office/drawing/2014/main" id="{1E583381-AE9A-4A1A-B5A6-C12596BE13F4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876800" y="4648200"/>
            <a:ext cx="28194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D8C18CF-C01D-E772-6BD8-EE36DF855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bit more details…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782FC2C-B980-E864-53B1-15049B4A1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Split evaluation</a:t>
            </a:r>
          </a:p>
          <a:p>
            <a:pPr lvl="1" eaLnBrk="1" hangingPunct="1"/>
            <a:r>
              <a:rPr lang="en-US" altLang="en-US"/>
              <a:t>gini(S) = 1- sum(pj^2)</a:t>
            </a:r>
          </a:p>
          <a:p>
            <a:pPr lvl="2" eaLnBrk="1" hangingPunct="1"/>
            <a:r>
              <a:rPr lang="en-US" altLang="en-US"/>
              <a:t>Pj is the relativ</a:t>
            </a:r>
            <a:r>
              <a:rPr lang="en-US" altLang="zh-CN">
                <a:ea typeface="宋体" panose="02010600030101010101" pitchFamily="2" charset="-122"/>
              </a:rPr>
              <a:t>e</a:t>
            </a:r>
            <a:r>
              <a:rPr lang="en-US" altLang="en-US"/>
              <a:t> frequency of class j in S</a:t>
            </a:r>
          </a:p>
          <a:p>
            <a:pPr lvl="1" eaLnBrk="1" hangingPunct="1"/>
            <a:r>
              <a:rPr lang="en-US" altLang="en-US" sz="2000"/>
              <a:t>gini_split(S) = n1/n*gini(S1)+n2/n*gini(S2)</a:t>
            </a:r>
          </a:p>
          <a:p>
            <a:pPr lvl="1" eaLnBrk="1" hangingPunct="1"/>
            <a:r>
              <a:rPr lang="en-US" altLang="en-US" sz="2000"/>
              <a:t>The smaller the better</a:t>
            </a:r>
          </a:p>
          <a:p>
            <a:pPr eaLnBrk="1" hangingPunct="1"/>
            <a:r>
              <a:rPr lang="en-US" altLang="en-US" sz="2400"/>
              <a:t>Procedure</a:t>
            </a:r>
          </a:p>
          <a:p>
            <a:pPr lvl="1" eaLnBrk="1" hangingPunct="1"/>
            <a:r>
              <a:rPr lang="en-US" altLang="en-US" sz="2000"/>
              <a:t>Get the distribution of each attribute</a:t>
            </a:r>
          </a:p>
          <a:p>
            <a:pPr lvl="1" eaLnBrk="1" hangingPunct="1"/>
            <a:r>
              <a:rPr lang="en-US" altLang="en-US" sz="2000"/>
              <a:t>Scan through each bin in the attribute and calculate the gini_split index </a:t>
            </a:r>
            <a:r>
              <a:rPr lang="en-US" altLang="en-US" sz="2000">
                <a:sym typeface="Wingdings" pitchFamily="2" charset="2"/>
              </a:rPr>
              <a:t> </a:t>
            </a:r>
            <a:r>
              <a:rPr lang="en-US" altLang="en-US" sz="2000" i="1">
                <a:sym typeface="Wingdings" pitchFamily="2" charset="2"/>
              </a:rPr>
              <a:t>problem: how to determine pj</a:t>
            </a:r>
          </a:p>
          <a:p>
            <a:pPr lvl="1" eaLnBrk="1" hangingPunct="1"/>
            <a:r>
              <a:rPr lang="en-US" altLang="en-US" sz="2000" i="1">
                <a:sym typeface="Wingdings" pitchFamily="2" charset="2"/>
              </a:rPr>
              <a:t>The reconstruction algorithm applies …</a:t>
            </a:r>
            <a:endParaRPr lang="en-US" altLang="en-US" sz="2000" i="1"/>
          </a:p>
          <a:p>
            <a:pPr lvl="1" eaLnBrk="1" hangingPunct="1">
              <a:buFont typeface="Wingdings" pitchFamily="2" charset="2"/>
              <a:buNone/>
            </a:pPr>
            <a:endParaRPr lang="en-US" altLang="en-US" sz="2000"/>
          </a:p>
        </p:txBody>
      </p:sp>
      <p:grpSp>
        <p:nvGrpSpPr>
          <p:cNvPr id="29700" name="Group 35">
            <a:extLst>
              <a:ext uri="{FF2B5EF4-FFF2-40B4-BE49-F238E27FC236}">
                <a16:creationId xmlns:a16="http://schemas.microsoft.com/office/drawing/2014/main" id="{9B15728D-44D4-1260-47E6-B05B903B2652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181600"/>
            <a:ext cx="2947988" cy="1395413"/>
            <a:chOff x="864" y="1512"/>
            <a:chExt cx="3606" cy="879"/>
          </a:xfrm>
        </p:grpSpPr>
        <p:sp>
          <p:nvSpPr>
            <p:cNvPr id="29702" name="Line 4">
              <a:extLst>
                <a:ext uri="{FF2B5EF4-FFF2-40B4-BE49-F238E27FC236}">
                  <a16:creationId xmlns:a16="http://schemas.microsoft.com/office/drawing/2014/main" id="{41F10794-BC72-1D5A-6BB5-5FD50D1E2E74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864" y="2208"/>
              <a:ext cx="3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3" name="Freeform 5">
              <a:extLst>
                <a:ext uri="{FF2B5EF4-FFF2-40B4-BE49-F238E27FC236}">
                  <a16:creationId xmlns:a16="http://schemas.microsoft.com/office/drawing/2014/main" id="{B4C34120-3CE1-D4FA-B2EE-887701C74FBC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1200" y="1512"/>
              <a:ext cx="2544" cy="672"/>
            </a:xfrm>
            <a:custGeom>
              <a:avLst/>
              <a:gdLst>
                <a:gd name="T0" fmla="*/ 0 w 2544"/>
                <a:gd name="T1" fmla="*/ 648 h 672"/>
                <a:gd name="T2" fmla="*/ 432 w 2544"/>
                <a:gd name="T3" fmla="*/ 552 h 672"/>
                <a:gd name="T4" fmla="*/ 672 w 2544"/>
                <a:gd name="T5" fmla="*/ 72 h 672"/>
                <a:gd name="T6" fmla="*/ 1200 w 2544"/>
                <a:gd name="T7" fmla="*/ 120 h 672"/>
                <a:gd name="T8" fmla="*/ 1872 w 2544"/>
                <a:gd name="T9" fmla="*/ 504 h 672"/>
                <a:gd name="T10" fmla="*/ 2400 w 2544"/>
                <a:gd name="T11" fmla="*/ 648 h 672"/>
                <a:gd name="T12" fmla="*/ 2544 w 2544"/>
                <a:gd name="T13" fmla="*/ 648 h 6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44"/>
                <a:gd name="T22" fmla="*/ 0 h 672"/>
                <a:gd name="T23" fmla="*/ 2544 w 2544"/>
                <a:gd name="T24" fmla="*/ 672 h 67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44" h="672">
                  <a:moveTo>
                    <a:pt x="0" y="648"/>
                  </a:moveTo>
                  <a:cubicBezTo>
                    <a:pt x="160" y="648"/>
                    <a:pt x="320" y="648"/>
                    <a:pt x="432" y="552"/>
                  </a:cubicBezTo>
                  <a:cubicBezTo>
                    <a:pt x="544" y="456"/>
                    <a:pt x="544" y="144"/>
                    <a:pt x="672" y="72"/>
                  </a:cubicBezTo>
                  <a:cubicBezTo>
                    <a:pt x="800" y="0"/>
                    <a:pt x="1000" y="48"/>
                    <a:pt x="1200" y="120"/>
                  </a:cubicBezTo>
                  <a:cubicBezTo>
                    <a:pt x="1400" y="192"/>
                    <a:pt x="1672" y="416"/>
                    <a:pt x="1872" y="504"/>
                  </a:cubicBezTo>
                  <a:cubicBezTo>
                    <a:pt x="2072" y="592"/>
                    <a:pt x="2288" y="624"/>
                    <a:pt x="2400" y="648"/>
                  </a:cubicBezTo>
                  <a:cubicBezTo>
                    <a:pt x="2512" y="672"/>
                    <a:pt x="2528" y="660"/>
                    <a:pt x="2544" y="64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Line 6">
              <a:extLst>
                <a:ext uri="{FF2B5EF4-FFF2-40B4-BE49-F238E27FC236}">
                  <a16:creationId xmlns:a16="http://schemas.microsoft.com/office/drawing/2014/main" id="{39056038-CA46-7ECF-1FB3-2F48FDDC39E4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200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Line 7">
              <a:extLst>
                <a:ext uri="{FF2B5EF4-FFF2-40B4-BE49-F238E27FC236}">
                  <a16:creationId xmlns:a16="http://schemas.microsoft.com/office/drawing/2014/main" id="{448D7E80-F75A-EFA0-D3AC-5748FDB497AA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296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Line 8">
              <a:extLst>
                <a:ext uri="{FF2B5EF4-FFF2-40B4-BE49-F238E27FC236}">
                  <a16:creationId xmlns:a16="http://schemas.microsoft.com/office/drawing/2014/main" id="{383B1ADE-5B74-4250-C384-2359AC19A48B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392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7" name="Line 9">
              <a:extLst>
                <a:ext uri="{FF2B5EF4-FFF2-40B4-BE49-F238E27FC236}">
                  <a16:creationId xmlns:a16="http://schemas.microsoft.com/office/drawing/2014/main" id="{2E54824A-BDFC-4597-E36E-95CDEDBCB53B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488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Line 10">
              <a:extLst>
                <a:ext uri="{FF2B5EF4-FFF2-40B4-BE49-F238E27FC236}">
                  <a16:creationId xmlns:a16="http://schemas.microsoft.com/office/drawing/2014/main" id="{74030948-1A88-147C-34E7-A0F56F0C4B4E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584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Line 11">
              <a:extLst>
                <a:ext uri="{FF2B5EF4-FFF2-40B4-BE49-F238E27FC236}">
                  <a16:creationId xmlns:a16="http://schemas.microsoft.com/office/drawing/2014/main" id="{5A48AB09-19AE-F800-D36A-14D7A9E9AA2D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680" y="20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Line 12">
              <a:extLst>
                <a:ext uri="{FF2B5EF4-FFF2-40B4-BE49-F238E27FC236}">
                  <a16:creationId xmlns:a16="http://schemas.microsoft.com/office/drawing/2014/main" id="{96988484-A1A2-BE6D-7BBA-21721DA3CCF9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776" y="172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Line 13">
              <a:extLst>
                <a:ext uri="{FF2B5EF4-FFF2-40B4-BE49-F238E27FC236}">
                  <a16:creationId xmlns:a16="http://schemas.microsoft.com/office/drawing/2014/main" id="{43580C8A-A0F2-99EE-EB38-5FB215029CC3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872" y="158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2" name="Line 14">
              <a:extLst>
                <a:ext uri="{FF2B5EF4-FFF2-40B4-BE49-F238E27FC236}">
                  <a16:creationId xmlns:a16="http://schemas.microsoft.com/office/drawing/2014/main" id="{1F1F9F36-EF31-0FCB-01BC-9AA2C3F69BE0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64" y="153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Line 15">
              <a:extLst>
                <a:ext uri="{FF2B5EF4-FFF2-40B4-BE49-F238E27FC236}">
                  <a16:creationId xmlns:a16="http://schemas.microsoft.com/office/drawing/2014/main" id="{FA89F504-8AE7-4A0F-30EF-EBF8643D5FFB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064" y="172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4" name="Line 16">
              <a:extLst>
                <a:ext uri="{FF2B5EF4-FFF2-40B4-BE49-F238E27FC236}">
                  <a16:creationId xmlns:a16="http://schemas.microsoft.com/office/drawing/2014/main" id="{0A037C5B-62C5-A752-1291-DC8057EA2C3D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968" y="153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7">
              <a:extLst>
                <a:ext uri="{FF2B5EF4-FFF2-40B4-BE49-F238E27FC236}">
                  <a16:creationId xmlns:a16="http://schemas.microsoft.com/office/drawing/2014/main" id="{03659D49-8322-E705-8F4B-8B873CD52587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544" y="172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8">
              <a:extLst>
                <a:ext uri="{FF2B5EF4-FFF2-40B4-BE49-F238E27FC236}">
                  <a16:creationId xmlns:a16="http://schemas.microsoft.com/office/drawing/2014/main" id="{98ED2A35-2C70-AC47-A201-5365E65F2587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160" y="153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9">
              <a:extLst>
                <a:ext uri="{FF2B5EF4-FFF2-40B4-BE49-F238E27FC236}">
                  <a16:creationId xmlns:a16="http://schemas.microsoft.com/office/drawing/2014/main" id="{C4F5C96F-C1A2-35BD-202E-03B68E9956A9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256" y="153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20">
              <a:extLst>
                <a:ext uri="{FF2B5EF4-FFF2-40B4-BE49-F238E27FC236}">
                  <a16:creationId xmlns:a16="http://schemas.microsoft.com/office/drawing/2014/main" id="{2942F1E1-DF15-6E4F-7B46-698ADEC071B7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352" y="153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21">
              <a:extLst>
                <a:ext uri="{FF2B5EF4-FFF2-40B4-BE49-F238E27FC236}">
                  <a16:creationId xmlns:a16="http://schemas.microsoft.com/office/drawing/2014/main" id="{1A2C0373-09E3-7DA7-958C-7B819C6151C2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448" y="163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Line 22">
              <a:extLst>
                <a:ext uri="{FF2B5EF4-FFF2-40B4-BE49-F238E27FC236}">
                  <a16:creationId xmlns:a16="http://schemas.microsoft.com/office/drawing/2014/main" id="{DECFB2D9-BA49-22AC-52CB-A14AC826B6CB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544" y="168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Line 23">
              <a:extLst>
                <a:ext uri="{FF2B5EF4-FFF2-40B4-BE49-F238E27FC236}">
                  <a16:creationId xmlns:a16="http://schemas.microsoft.com/office/drawing/2014/main" id="{62E0039D-A308-EAE0-8168-EEC2608B9702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640" y="172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Line 24">
              <a:extLst>
                <a:ext uri="{FF2B5EF4-FFF2-40B4-BE49-F238E27FC236}">
                  <a16:creationId xmlns:a16="http://schemas.microsoft.com/office/drawing/2014/main" id="{EE4BF901-B0EA-1AE3-33F8-9BC2CEF240E6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736" y="182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Line 25">
              <a:extLst>
                <a:ext uri="{FF2B5EF4-FFF2-40B4-BE49-F238E27FC236}">
                  <a16:creationId xmlns:a16="http://schemas.microsoft.com/office/drawing/2014/main" id="{45D85BE1-C9CF-2713-EDF2-A89BD182CC50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832" y="18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6">
              <a:extLst>
                <a:ext uri="{FF2B5EF4-FFF2-40B4-BE49-F238E27FC236}">
                  <a16:creationId xmlns:a16="http://schemas.microsoft.com/office/drawing/2014/main" id="{6FAF87AE-5CCE-7121-E00E-C148A0E8E51E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640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Line 27">
              <a:extLst>
                <a:ext uri="{FF2B5EF4-FFF2-40B4-BE49-F238E27FC236}">
                  <a16:creationId xmlns:a16="http://schemas.microsoft.com/office/drawing/2014/main" id="{B59ECA0F-BEBA-A694-5CBA-26C32D866F03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736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Line 28">
              <a:extLst>
                <a:ext uri="{FF2B5EF4-FFF2-40B4-BE49-F238E27FC236}">
                  <a16:creationId xmlns:a16="http://schemas.microsoft.com/office/drawing/2014/main" id="{41B532E3-76D9-E9B4-2051-14AE57E1DE23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832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Line 29">
              <a:extLst>
                <a:ext uri="{FF2B5EF4-FFF2-40B4-BE49-F238E27FC236}">
                  <a16:creationId xmlns:a16="http://schemas.microsoft.com/office/drawing/2014/main" id="{EFBF9CF9-BAE8-B244-2BAD-56C50DDBCDE7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3312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8" name="Line 30">
              <a:extLst>
                <a:ext uri="{FF2B5EF4-FFF2-40B4-BE49-F238E27FC236}">
                  <a16:creationId xmlns:a16="http://schemas.microsoft.com/office/drawing/2014/main" id="{A33B7464-65BF-2460-18E1-244891004B33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3408" y="21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Line 31">
              <a:extLst>
                <a:ext uri="{FF2B5EF4-FFF2-40B4-BE49-F238E27FC236}">
                  <a16:creationId xmlns:a16="http://schemas.microsoft.com/office/drawing/2014/main" id="{FEAE82C0-E436-4D7A-ADB0-D7CA3ACBC085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3064" y="20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Line 32">
              <a:extLst>
                <a:ext uri="{FF2B5EF4-FFF2-40B4-BE49-F238E27FC236}">
                  <a16:creationId xmlns:a16="http://schemas.microsoft.com/office/drawing/2014/main" id="{69FA7E19-2127-CB29-6181-7D874424C5D5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960" y="20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Line 33">
              <a:extLst>
                <a:ext uri="{FF2B5EF4-FFF2-40B4-BE49-F238E27FC236}">
                  <a16:creationId xmlns:a16="http://schemas.microsoft.com/office/drawing/2014/main" id="{E89FC333-2042-7822-9107-D89270C83306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3176" y="20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2" name="Text Box 34">
              <a:extLst>
                <a:ext uri="{FF2B5EF4-FFF2-40B4-BE49-F238E27FC236}">
                  <a16:creationId xmlns:a16="http://schemas.microsoft.com/office/drawing/2014/main" id="{073DFD4A-C7F5-EE94-6330-94DBE2F0404A}"/>
                </a:ext>
              </a:extLst>
            </p:cNvPr>
            <p:cNvSpPr txBox="1">
              <a:spLocks noChangeArrowheads="1"/>
            </p:cNvSpPr>
            <p:nvPr/>
          </p:nvSpPr>
          <p:spPr bwMode="blackWhite">
            <a:xfrm>
              <a:off x="4080" y="2160"/>
              <a:ext cx="3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altLang="en-US"/>
                <a:t>x</a:t>
              </a:r>
            </a:p>
          </p:txBody>
        </p:sp>
      </p:grpSp>
      <p:sp>
        <p:nvSpPr>
          <p:cNvPr id="29701" name="Line 36">
            <a:extLst>
              <a:ext uri="{FF2B5EF4-FFF2-40B4-BE49-F238E27FC236}">
                <a16:creationId xmlns:a16="http://schemas.microsoft.com/office/drawing/2014/main" id="{1B9705B6-61CE-1964-EBD5-07B4AE8BD7A1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895600" y="642461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1EEBBDB-8BF1-BFB5-CF79-9D9EB1328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When to reconstruct distribution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4EA87D1-1DB1-0A17-25F1-7BBCDBFE6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Global – calculate once</a:t>
            </a:r>
          </a:p>
          <a:p>
            <a:pPr eaLnBrk="1" hangingPunct="1"/>
            <a:r>
              <a:rPr lang="en-US" altLang="en-US"/>
              <a:t>By class – calculate once per class</a:t>
            </a:r>
          </a:p>
          <a:p>
            <a:pPr eaLnBrk="1" hangingPunct="1"/>
            <a:r>
              <a:rPr lang="en-US" altLang="en-US"/>
              <a:t>Local – by class at each node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Empirical study shows</a:t>
            </a:r>
          </a:p>
          <a:p>
            <a:pPr lvl="1" eaLnBrk="1" hangingPunct="1"/>
            <a:r>
              <a:rPr lang="en-US" altLang="en-US"/>
              <a:t>By class and Local are more effective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A9EBE30-B8FF-96B8-5C7B-4EEAB811E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Problems with these studies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9682D57-99F4-6057-9F1B-768BDDFF3B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Privacy evaluation</a:t>
            </a:r>
          </a:p>
          <a:p>
            <a:pPr lvl="1" eaLnBrk="1" hangingPunct="1"/>
            <a:r>
              <a:rPr lang="en-US" altLang="en-US"/>
              <a:t>Didn’t consider attacking methods </a:t>
            </a:r>
          </a:p>
          <a:p>
            <a:pPr lvl="2" eaLnBrk="1" hangingPunct="1"/>
            <a:r>
              <a:rPr lang="en-US" altLang="en-US"/>
              <a:t>Methods used to reconstruct the original data</a:t>
            </a:r>
          </a:p>
          <a:p>
            <a:pPr lvl="2" eaLnBrk="1" hangingPunct="1"/>
            <a:r>
              <a:rPr lang="en-US" altLang="en-US"/>
              <a:t>Mostly used in signal processing</a:t>
            </a:r>
          </a:p>
          <a:p>
            <a:pPr eaLnBrk="1" hangingPunct="1"/>
            <a:r>
              <a:rPr lang="en-US" altLang="en-US"/>
              <a:t>Loss of information (or utility)</a:t>
            </a:r>
          </a:p>
          <a:p>
            <a:pPr lvl="1" eaLnBrk="1" hangingPunct="1"/>
            <a:r>
              <a:rPr lang="en-US" altLang="en-US"/>
              <a:t>Negatively related to privacy</a:t>
            </a:r>
          </a:p>
          <a:p>
            <a:pPr lvl="1" eaLnBrk="1" hangingPunct="1"/>
            <a:r>
              <a:rPr lang="en-US" altLang="en-US"/>
              <a:t>Not directly related to modeling</a:t>
            </a:r>
          </a:p>
          <a:p>
            <a:pPr lvl="2" eaLnBrk="1" hangingPunct="1"/>
            <a:r>
              <a:rPr lang="en-US" altLang="en-US"/>
              <a:t>Accuracy of distribution reconstruction vs. accuracy of classifier ?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34B0FF3-01D8-986F-E408-309DF2DBD1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229518"/>
            <a:ext cx="80010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Summary (so far)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5820600-0BA2-7A8C-6390-CC68DFEEAA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We discussed the basic methods with additive perturbation</a:t>
            </a:r>
          </a:p>
          <a:p>
            <a:pPr lvl="1" eaLnBrk="1" hangingPunct="1"/>
            <a:r>
              <a:rPr lang="en-US" altLang="en-US" dirty="0"/>
              <a:t>Definition</a:t>
            </a:r>
          </a:p>
          <a:p>
            <a:pPr lvl="1" eaLnBrk="1" hangingPunct="1"/>
            <a:r>
              <a:rPr lang="en-US" altLang="en-US" dirty="0"/>
              <a:t>Some ad-hoc privacy metrics</a:t>
            </a:r>
          </a:p>
          <a:p>
            <a:pPr lvl="1" eaLnBrk="1" hangingPunct="1"/>
            <a:r>
              <a:rPr lang="en-US" altLang="en-US" dirty="0"/>
              <a:t>Distribution reconstruction 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1259BA0-8839-AB2F-2425-9882390AB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Outline – additive perturbation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07F1EB6-1821-7645-FEFE-4B9ACB535C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Motivation</a:t>
            </a:r>
          </a:p>
          <a:p>
            <a:pPr eaLnBrk="1" hangingPunct="1"/>
            <a:r>
              <a:rPr lang="en-US" altLang="en-US" dirty="0"/>
              <a:t>Definition</a:t>
            </a:r>
          </a:p>
          <a:p>
            <a:pPr eaLnBrk="1" hangingPunct="1"/>
            <a:r>
              <a:rPr lang="en-US" altLang="en-US" dirty="0"/>
              <a:t>Some (ad-hoc) Privacy metrics</a:t>
            </a:r>
          </a:p>
          <a:p>
            <a:pPr eaLnBrk="1" hangingPunct="1"/>
            <a:r>
              <a:rPr lang="en-US" altLang="en-US" dirty="0"/>
              <a:t>Distribution reconstruction methods</a:t>
            </a:r>
          </a:p>
          <a:p>
            <a:pPr eaLnBrk="1" hangingPunct="1"/>
            <a:r>
              <a:rPr lang="en-US" altLang="en-US" dirty="0"/>
              <a:t>Application in privacy-preserving data mining</a:t>
            </a:r>
          </a:p>
          <a:p>
            <a:pPr eaLnBrk="1" hangingPunct="1"/>
            <a:r>
              <a:rPr lang="en-US" altLang="en-US" dirty="0"/>
              <a:t>attacks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/>
            <a:endParaRPr lang="en-US" altLang="en-US" sz="2400" i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9EB97-4FA0-EA1A-774F-C41D24A90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749B0-E173-1CD1-3F95-0850BAC6A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31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FF88148-636B-B2E5-74FC-7F1DDD1E60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Additive Data Perturbation:  data reconstruction attacks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6ABBE54-C9F5-918D-6C32-C5009B72642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0D79-D24D-53E5-7B3F-94F999B2E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weakness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D86A6-1460-94B3-63C3-7A36A8142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Never clearly defined the concept of “security”(confidentiality)</a:t>
            </a:r>
          </a:p>
          <a:p>
            <a:pPr lvl="1"/>
            <a:r>
              <a:rPr lang="en-US" dirty="0"/>
              <a:t>Assume added noises are sufficient to protect the confidentiality</a:t>
            </a:r>
          </a:p>
          <a:p>
            <a:pPr lvl="1"/>
            <a:r>
              <a:rPr lang="en-US" dirty="0"/>
              <a:t>Assume the only attack available is to “estimate the original values based on the perturbed values”</a:t>
            </a:r>
          </a:p>
        </p:txBody>
      </p:sp>
    </p:spTree>
    <p:extLst>
      <p:ext uri="{BB962C8B-B14F-4D97-AF65-F5344CB8AC3E}">
        <p14:creationId xmlns:p14="http://schemas.microsoft.com/office/powerpoint/2010/main" val="2532655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41F49F5-D489-6E41-209E-04C07D8553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Outline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D052888-8F6D-1B24-2076-DC50C1200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Overview</a:t>
            </a:r>
          </a:p>
          <a:p>
            <a:pPr lvl="1" eaLnBrk="1" hangingPunct="1"/>
            <a:r>
              <a:rPr lang="en-US" altLang="en-US" dirty="0"/>
              <a:t>Paper “Deriving Private Information from Randomized Data”</a:t>
            </a:r>
          </a:p>
          <a:p>
            <a:pPr eaLnBrk="1" hangingPunct="1"/>
            <a:r>
              <a:rPr lang="en-US" altLang="en-US" dirty="0"/>
              <a:t>Data Reconstruction Methods</a:t>
            </a:r>
          </a:p>
          <a:p>
            <a:pPr lvl="1" eaLnBrk="1" hangingPunct="1"/>
            <a:r>
              <a:rPr lang="en-US" altLang="en-US" dirty="0"/>
              <a:t>The idea is ”de-noising” with signal processing methods</a:t>
            </a:r>
          </a:p>
          <a:p>
            <a:pPr lvl="2" eaLnBrk="1" hangingPunct="1"/>
            <a:r>
              <a:rPr lang="en-US" altLang="en-US" dirty="0"/>
              <a:t>PCA-based method</a:t>
            </a:r>
          </a:p>
          <a:p>
            <a:pPr lvl="2" eaLnBrk="1" hangingPunct="1"/>
            <a:r>
              <a:rPr lang="en-US" altLang="en-US" dirty="0"/>
              <a:t>Bayes method</a:t>
            </a:r>
          </a:p>
          <a:p>
            <a:pPr eaLnBrk="1" hangingPunct="1"/>
            <a:r>
              <a:rPr lang="en-US" altLang="en-US" dirty="0"/>
              <a:t>Comparison</a:t>
            </a:r>
          </a:p>
          <a:p>
            <a:pPr eaLnBrk="1" hangingPunct="1"/>
            <a:r>
              <a:rPr lang="en-US" altLang="en-US" dirty="0"/>
              <a:t>Summary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400" i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6CEADC4-BA6F-A4A5-501C-371CE5E57E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Overview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7575F50-2616-F53F-6055-8419EF690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reconstruction</a:t>
            </a:r>
          </a:p>
          <a:p>
            <a:pPr lvl="1" eaLnBrk="1" hangingPunct="1"/>
            <a:r>
              <a:rPr lang="en-US" altLang="en-US"/>
              <a:t>Z = X+R</a:t>
            </a:r>
          </a:p>
          <a:p>
            <a:pPr lvl="1" eaLnBrk="1" hangingPunct="1"/>
            <a:r>
              <a:rPr lang="en-US" altLang="en-US"/>
              <a:t>Problem: know Z and distribution of R </a:t>
            </a:r>
            <a:r>
              <a:rPr lang="en-US" altLang="en-US">
                <a:sym typeface="Wingdings" pitchFamily="2" charset="2"/>
              </a:rPr>
              <a:t> estimate the value of X</a:t>
            </a:r>
          </a:p>
          <a:p>
            <a:pPr lvl="1" eaLnBrk="1" hangingPunct="1"/>
            <a:r>
              <a:rPr lang="en-US" altLang="en-US">
                <a:sym typeface="Wingdings" pitchFamily="2" charset="2"/>
              </a:rPr>
              <a:t>Extend it to matrix</a:t>
            </a:r>
          </a:p>
          <a:p>
            <a:pPr lvl="2" eaLnBrk="1" hangingPunct="1"/>
            <a:r>
              <a:rPr lang="en-US" altLang="en-US">
                <a:sym typeface="Wingdings" pitchFamily="2" charset="2"/>
              </a:rPr>
              <a:t>X contains multiple dimensions</a:t>
            </a:r>
          </a:p>
          <a:p>
            <a:pPr lvl="2" eaLnBrk="1" hangingPunct="1"/>
            <a:r>
              <a:rPr lang="en-US" altLang="en-US">
                <a:sym typeface="Wingdings" pitchFamily="2" charset="2"/>
              </a:rPr>
              <a:t>Or folding the vector X  matrix</a:t>
            </a:r>
          </a:p>
          <a:p>
            <a:pPr lvl="2" eaLnBrk="1" hangingPunct="1"/>
            <a:endParaRPr lang="en-US" altLang="en-US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71FC622-620E-8D2B-A160-8B5D6D85C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major approaches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0829CA2-F534-91A9-069A-14C9915FAB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Principle component analysis (PCA) based approach</a:t>
            </a:r>
          </a:p>
          <a:p>
            <a:pPr eaLnBrk="1" hangingPunct="1"/>
            <a:r>
              <a:rPr lang="en-US" altLang="en-US" dirty="0"/>
              <a:t>Bayes analysis approach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Basic ideas are from signal processing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FB754C4-C700-7209-F196-2EE58CD44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Variance and covariance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29A8335-E1CE-208B-8C97-357EFADAC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/>
              <a:t>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Random variable </a:t>
            </a:r>
            <a:r>
              <a:rPr lang="en-US" altLang="en-US" sz="2200" b="1"/>
              <a:t>x</a:t>
            </a:r>
            <a:r>
              <a:rPr lang="en-US" altLang="en-US" sz="2200"/>
              <a:t>, mean </a:t>
            </a:r>
            <a:r>
              <a:rPr lang="en-US" altLang="en-US" sz="2200">
                <a:sym typeface="Symbol" pitchFamily="2" charset="2"/>
              </a:rPr>
              <a:t></a:t>
            </a: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Var(</a:t>
            </a:r>
            <a:r>
              <a:rPr lang="en-US" altLang="en-US" sz="2200" b="1"/>
              <a:t>x</a:t>
            </a:r>
            <a:r>
              <a:rPr lang="en-US" altLang="en-US" sz="2200"/>
              <a:t>) = E[(</a:t>
            </a:r>
            <a:r>
              <a:rPr lang="en-US" altLang="en-US" sz="2200" b="1"/>
              <a:t>x</a:t>
            </a:r>
            <a:r>
              <a:rPr lang="en-US" altLang="en-US" sz="2200"/>
              <a:t>- </a:t>
            </a:r>
            <a:r>
              <a:rPr lang="en-US" altLang="en-US" sz="2200">
                <a:sym typeface="Symbol" pitchFamily="2" charset="2"/>
              </a:rPr>
              <a:t>)</a:t>
            </a:r>
            <a:r>
              <a:rPr lang="en-US" altLang="en-US" sz="2200" baseline="30000">
                <a:sym typeface="Symbol" pitchFamily="2" charset="2"/>
              </a:rPr>
              <a:t>2</a:t>
            </a:r>
            <a:r>
              <a:rPr lang="en-US" altLang="en-US" sz="2200">
                <a:sym typeface="Symbol" pitchFamily="2" charset="2"/>
              </a:rPr>
              <a:t>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>
                <a:sym typeface="Symbol" pitchFamily="2" charset="2"/>
              </a:rPr>
              <a:t>Cov(</a:t>
            </a:r>
            <a:r>
              <a:rPr lang="en-US" altLang="en-US" sz="2200" b="1">
                <a:sym typeface="Symbol" pitchFamily="2" charset="2"/>
              </a:rPr>
              <a:t>x</a:t>
            </a:r>
            <a:r>
              <a:rPr lang="en-US" altLang="en-US" sz="2200">
                <a:sym typeface="Symbol" pitchFamily="2" charset="2"/>
              </a:rPr>
              <a:t>i, </a:t>
            </a:r>
            <a:r>
              <a:rPr lang="en-US" altLang="en-US" sz="2200" b="1">
                <a:sym typeface="Symbol" pitchFamily="2" charset="2"/>
              </a:rPr>
              <a:t>x</a:t>
            </a:r>
            <a:r>
              <a:rPr lang="en-US" altLang="en-US" sz="2200">
                <a:sym typeface="Symbol" pitchFamily="2" charset="2"/>
              </a:rPr>
              <a:t>j) = </a:t>
            </a:r>
            <a:r>
              <a:rPr lang="en-US" altLang="en-US" sz="2200"/>
              <a:t>E[(</a:t>
            </a:r>
            <a:r>
              <a:rPr lang="en-US" altLang="en-US" sz="2200" b="1"/>
              <a:t>xi</a:t>
            </a:r>
            <a:r>
              <a:rPr lang="en-US" altLang="en-US" sz="2200"/>
              <a:t>- </a:t>
            </a:r>
            <a:r>
              <a:rPr lang="en-US" altLang="en-US" sz="2200">
                <a:sym typeface="Symbol" pitchFamily="2" charset="2"/>
              </a:rPr>
              <a:t>i)(</a:t>
            </a:r>
            <a:r>
              <a:rPr lang="en-US" altLang="en-US" sz="2200" b="1">
                <a:sym typeface="Symbol" pitchFamily="2" charset="2"/>
              </a:rPr>
              <a:t>x</a:t>
            </a:r>
            <a:r>
              <a:rPr lang="en-US" altLang="en-US" sz="2200">
                <a:sym typeface="Symbol" pitchFamily="2" charset="2"/>
              </a:rPr>
              <a:t>j- j)]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For multidimensional case,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/>
              <a:t>X=(x1,x2,…,xm)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/>
              <a:t>Covariance matrix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1800"/>
          </a:p>
          <a:p>
            <a:pPr lvl="2" eaLnBrk="1" hangingPunct="1">
              <a:lnSpc>
                <a:spcPct val="90000"/>
              </a:lnSpc>
            </a:pPr>
            <a:endParaRPr lang="en-US" altLang="en-US" sz="1800"/>
          </a:p>
          <a:p>
            <a:pPr lvl="2" eaLnBrk="1" hangingPunct="1">
              <a:lnSpc>
                <a:spcPct val="90000"/>
              </a:lnSpc>
            </a:pPr>
            <a:endParaRPr lang="en-US" altLang="en-US" sz="1800"/>
          </a:p>
          <a:p>
            <a:pPr lvl="2" eaLnBrk="1" hangingPunct="1">
              <a:lnSpc>
                <a:spcPct val="90000"/>
              </a:lnSpc>
            </a:pPr>
            <a:endParaRPr lang="en-US" altLang="en-US" sz="1800"/>
          </a:p>
          <a:p>
            <a:pPr lvl="2" eaLnBrk="1" hangingPunct="1">
              <a:lnSpc>
                <a:spcPct val="90000"/>
              </a:lnSpc>
            </a:pPr>
            <a:endParaRPr lang="en-US" altLang="en-US" sz="1800"/>
          </a:p>
          <a:p>
            <a:pPr lvl="2" eaLnBrk="1" hangingPunct="1">
              <a:lnSpc>
                <a:spcPct val="90000"/>
              </a:lnSpc>
            </a:pPr>
            <a:endParaRPr lang="en-US" altLang="en-US" sz="1800"/>
          </a:p>
          <a:p>
            <a:pPr lvl="2" eaLnBrk="1" hangingPunct="1">
              <a:lnSpc>
                <a:spcPct val="90000"/>
              </a:lnSpc>
            </a:pPr>
            <a:r>
              <a:rPr lang="en-US" altLang="en-US" sz="1800"/>
              <a:t>If each dimension xi has mean zero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/>
              <a:t>   cov(X) = 1/n X</a:t>
            </a:r>
            <a:r>
              <a:rPr lang="en-US" altLang="en-US" sz="1800" baseline="30000"/>
              <a:t>T</a:t>
            </a:r>
            <a:r>
              <a:rPr lang="en-US" altLang="en-US" sz="1800"/>
              <a:t>*X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</p:txBody>
      </p:sp>
      <p:graphicFrame>
        <p:nvGraphicFramePr>
          <p:cNvPr id="12292" name="Object 4">
            <a:extLst>
              <a:ext uri="{FF2B5EF4-FFF2-40B4-BE49-F238E27FC236}">
                <a16:creationId xmlns:a16="http://schemas.microsoft.com/office/drawing/2014/main" id="{BF6284CB-A1EE-CE88-AD1D-4424C445EB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92325" y="4267200"/>
          <a:ext cx="4503738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7533500" imgH="21069300" progId="Equation.3">
                  <p:embed/>
                </p:oleObj>
              </mc:Choice>
              <mc:Fallback>
                <p:oleObj name="Equation" r:id="rId3" imgW="77533500" imgH="21069300" progId="Equation.3">
                  <p:embed/>
                  <p:pic>
                    <p:nvPicPr>
                      <p:cNvPr id="12292" name="Object 4">
                        <a:extLst>
                          <a:ext uri="{FF2B5EF4-FFF2-40B4-BE49-F238E27FC236}">
                            <a16:creationId xmlns:a16="http://schemas.microsoft.com/office/drawing/2014/main" id="{BF6284CB-A1EE-CE88-AD1D-4424C445EB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325" y="4267200"/>
                        <a:ext cx="4503738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1EEA7E7-64F8-3A83-0B7B-3310E85B7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PCA intuition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D99CDB6-2772-E402-0C77-CE9A519B00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/>
              <a:t>Vector in space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Original space </a:t>
            </a:r>
            <a:r>
              <a:rPr lang="en-US" altLang="en-US" sz="2200">
                <a:sym typeface="Wingdings" pitchFamily="2" charset="2"/>
              </a:rPr>
              <a:t> base vectors E={e1,e2,…,em}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/>
              <a:t>Example: 3-dimension space 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/>
              <a:t>x,y,z axes corresponds to {(1 0 0),(0 1 0), (0 0 1)}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2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endParaRPr lang="en-US" altLang="en-US" sz="2200"/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If we want to use the red axes to represent the vectors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/>
              <a:t>The new base vectors U=(u1, u2)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/>
              <a:t>Transformation: matrix X </a:t>
            </a:r>
            <a:r>
              <a:rPr lang="en-US" altLang="en-US" sz="1800">
                <a:sym typeface="Wingdings" pitchFamily="2" charset="2"/>
              </a:rPr>
              <a:t> XU</a:t>
            </a:r>
            <a:endParaRPr lang="en-US" altLang="en-US" sz="18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600"/>
          </a:p>
        </p:txBody>
      </p:sp>
      <p:grpSp>
        <p:nvGrpSpPr>
          <p:cNvPr id="14340" name="Group 33">
            <a:extLst>
              <a:ext uri="{FF2B5EF4-FFF2-40B4-BE49-F238E27FC236}">
                <a16:creationId xmlns:a16="http://schemas.microsoft.com/office/drawing/2014/main" id="{B6C65734-D631-331E-A36D-4F9361748215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3073400"/>
            <a:ext cx="4038600" cy="1803400"/>
            <a:chOff x="1488" y="1796"/>
            <a:chExt cx="2544" cy="1136"/>
          </a:xfrm>
        </p:grpSpPr>
        <p:sp>
          <p:nvSpPr>
            <p:cNvPr id="14341" name="Line 4">
              <a:extLst>
                <a:ext uri="{FF2B5EF4-FFF2-40B4-BE49-F238E27FC236}">
                  <a16:creationId xmlns:a16="http://schemas.microsoft.com/office/drawing/2014/main" id="{A1F62A7E-DBBF-C4C4-B431-1DE83C77A3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79" y="1884"/>
              <a:ext cx="0" cy="1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Line 5">
              <a:extLst>
                <a:ext uri="{FF2B5EF4-FFF2-40B4-BE49-F238E27FC236}">
                  <a16:creationId xmlns:a16="http://schemas.microsoft.com/office/drawing/2014/main" id="{1821B535-981D-ED29-0659-4D179D87F2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423"/>
              <a:ext cx="23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Text Box 6">
              <a:extLst>
                <a:ext uri="{FF2B5EF4-FFF2-40B4-BE49-F238E27FC236}">
                  <a16:creationId xmlns:a16="http://schemas.microsoft.com/office/drawing/2014/main" id="{16A3232E-244A-9800-EEFC-A4764EBA2E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4" y="2423"/>
              <a:ext cx="3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>
                  <a:latin typeface="Times New Roman" panose="02020603050405020304" pitchFamily="18" charset="0"/>
                </a:rPr>
                <a:t>X</a:t>
              </a:r>
              <a:r>
                <a:rPr lang="en-US" altLang="en-US" b="1" baseline="-25000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4344" name="Text Box 7">
              <a:extLst>
                <a:ext uri="{FF2B5EF4-FFF2-40B4-BE49-F238E27FC236}">
                  <a16:creationId xmlns:a16="http://schemas.microsoft.com/office/drawing/2014/main" id="{55CD6D4D-7359-1F2B-7A4F-D182E8E1B7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8" y="1824"/>
              <a:ext cx="36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>
                  <a:latin typeface="Times New Roman" panose="02020603050405020304" pitchFamily="18" charset="0"/>
                </a:rPr>
                <a:t>X</a:t>
              </a:r>
              <a:r>
                <a:rPr lang="en-US" altLang="en-US" b="1" baseline="-25000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4345" name="Oval 8">
              <a:extLst>
                <a:ext uri="{FF2B5EF4-FFF2-40B4-BE49-F238E27FC236}">
                  <a16:creationId xmlns:a16="http://schemas.microsoft.com/office/drawing/2014/main" id="{46586915-5335-C95A-A904-54657F24D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212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46" name="Oval 9">
              <a:extLst>
                <a:ext uri="{FF2B5EF4-FFF2-40B4-BE49-F238E27FC236}">
                  <a16:creationId xmlns:a16="http://schemas.microsoft.com/office/drawing/2014/main" id="{F107F675-B56A-B8F1-4B2F-1204B4973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8" y="224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47" name="Oval 10">
              <a:extLst>
                <a:ext uri="{FF2B5EF4-FFF2-40B4-BE49-F238E27FC236}">
                  <a16:creationId xmlns:a16="http://schemas.microsoft.com/office/drawing/2014/main" id="{CB98D469-C443-5613-1F81-04AE1EAF1B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7" y="236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48" name="Oval 11">
              <a:extLst>
                <a:ext uri="{FF2B5EF4-FFF2-40B4-BE49-F238E27FC236}">
                  <a16:creationId xmlns:a16="http://schemas.microsoft.com/office/drawing/2014/main" id="{6D317058-E9CB-24A2-76EA-AC8B33803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4" y="245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49" name="Oval 12">
              <a:extLst>
                <a:ext uri="{FF2B5EF4-FFF2-40B4-BE49-F238E27FC236}">
                  <a16:creationId xmlns:a16="http://schemas.microsoft.com/office/drawing/2014/main" id="{C0717FE9-65BC-18F6-9533-E67D797C76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0" y="2213"/>
              <a:ext cx="34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0" name="Oval 13">
              <a:extLst>
                <a:ext uri="{FF2B5EF4-FFF2-40B4-BE49-F238E27FC236}">
                  <a16:creationId xmlns:a16="http://schemas.microsoft.com/office/drawing/2014/main" id="{87714C0D-87AC-CDF0-4325-75A1AA1CE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7" y="218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1" name="Oval 14">
              <a:extLst>
                <a:ext uri="{FF2B5EF4-FFF2-40B4-BE49-F238E27FC236}">
                  <a16:creationId xmlns:a16="http://schemas.microsoft.com/office/drawing/2014/main" id="{6316DCD3-6F38-37F0-DB3B-FB0811F77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3" y="224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2" name="Oval 15">
              <a:extLst>
                <a:ext uri="{FF2B5EF4-FFF2-40B4-BE49-F238E27FC236}">
                  <a16:creationId xmlns:a16="http://schemas.microsoft.com/office/drawing/2014/main" id="{CADB2BDE-CF2D-D33A-389C-F8A2DDF2A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6" y="239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3" name="Oval 16">
              <a:extLst>
                <a:ext uri="{FF2B5EF4-FFF2-40B4-BE49-F238E27FC236}">
                  <a16:creationId xmlns:a16="http://schemas.microsoft.com/office/drawing/2014/main" id="{C4689A99-7218-1CFD-2095-B3C4C46BE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0" y="251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4" name="Oval 17">
              <a:extLst>
                <a:ext uri="{FF2B5EF4-FFF2-40B4-BE49-F238E27FC236}">
                  <a16:creationId xmlns:a16="http://schemas.microsoft.com/office/drawing/2014/main" id="{D98E692A-98DC-B022-D402-1D399476C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8" y="251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5" name="Oval 18">
              <a:extLst>
                <a:ext uri="{FF2B5EF4-FFF2-40B4-BE49-F238E27FC236}">
                  <a16:creationId xmlns:a16="http://schemas.microsoft.com/office/drawing/2014/main" id="{308BDD70-A3DA-2F29-6CC4-650646FAE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2" y="260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6" name="Oval 19">
              <a:extLst>
                <a:ext uri="{FF2B5EF4-FFF2-40B4-BE49-F238E27FC236}">
                  <a16:creationId xmlns:a16="http://schemas.microsoft.com/office/drawing/2014/main" id="{33752627-902A-F989-0012-775E4C5CE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6" y="257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7" name="Oval 20">
              <a:extLst>
                <a:ext uri="{FF2B5EF4-FFF2-40B4-BE49-F238E27FC236}">
                  <a16:creationId xmlns:a16="http://schemas.microsoft.com/office/drawing/2014/main" id="{64056727-49BD-040F-A703-1F310639A8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2" y="2633"/>
              <a:ext cx="33" cy="2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8" name="Oval 21">
              <a:extLst>
                <a:ext uri="{FF2B5EF4-FFF2-40B4-BE49-F238E27FC236}">
                  <a16:creationId xmlns:a16="http://schemas.microsoft.com/office/drawing/2014/main" id="{7E995F28-5552-758A-C5BA-6285C77EE2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" y="245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59" name="Oval 22">
              <a:extLst>
                <a:ext uri="{FF2B5EF4-FFF2-40B4-BE49-F238E27FC236}">
                  <a16:creationId xmlns:a16="http://schemas.microsoft.com/office/drawing/2014/main" id="{BDF54077-C58B-A872-7F21-E3C59D0497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0" y="2513"/>
              <a:ext cx="34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0" name="Oval 23">
              <a:extLst>
                <a:ext uri="{FF2B5EF4-FFF2-40B4-BE49-F238E27FC236}">
                  <a16:creationId xmlns:a16="http://schemas.microsoft.com/office/drawing/2014/main" id="{DA4CEF9F-199B-A10B-D801-2C0F8AE4D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4" y="260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1" name="Oval 24">
              <a:extLst>
                <a:ext uri="{FF2B5EF4-FFF2-40B4-BE49-F238E27FC236}">
                  <a16:creationId xmlns:a16="http://schemas.microsoft.com/office/drawing/2014/main" id="{ED1928B2-E918-F6B1-D2CD-BE145FCF4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4" y="2692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2" name="Oval 25">
              <a:extLst>
                <a:ext uri="{FF2B5EF4-FFF2-40B4-BE49-F238E27FC236}">
                  <a16:creationId xmlns:a16="http://schemas.microsoft.com/office/drawing/2014/main" id="{4F361063-4741-2744-0364-A8DCF5270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7" y="2123"/>
              <a:ext cx="33" cy="3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4363" name="Arc 26">
              <a:extLst>
                <a:ext uri="{FF2B5EF4-FFF2-40B4-BE49-F238E27FC236}">
                  <a16:creationId xmlns:a16="http://schemas.microsoft.com/office/drawing/2014/main" id="{973CF790-11BA-82D8-E81B-C9353348CAEB}"/>
                </a:ext>
              </a:extLst>
            </p:cNvPr>
            <p:cNvSpPr>
              <a:spLocks/>
            </p:cNvSpPr>
            <p:nvPr/>
          </p:nvSpPr>
          <p:spPr bwMode="auto">
            <a:xfrm rot="1024617">
              <a:off x="2811" y="2299"/>
              <a:ext cx="105" cy="9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4" name="Line 28">
              <a:extLst>
                <a:ext uri="{FF2B5EF4-FFF2-40B4-BE49-F238E27FC236}">
                  <a16:creationId xmlns:a16="http://schemas.microsoft.com/office/drawing/2014/main" id="{8624D344-F126-CFE3-A19A-910AEEE4691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349749" flipV="1">
              <a:off x="2671" y="2098"/>
              <a:ext cx="0" cy="5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29">
              <a:extLst>
                <a:ext uri="{FF2B5EF4-FFF2-40B4-BE49-F238E27FC236}">
                  <a16:creationId xmlns:a16="http://schemas.microsoft.com/office/drawing/2014/main" id="{460A3A5A-6796-9BBA-E28C-A04CA7E5AD7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349749">
              <a:off x="1957" y="2370"/>
              <a:ext cx="1344" cy="1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Text Box 31">
              <a:extLst>
                <a:ext uri="{FF2B5EF4-FFF2-40B4-BE49-F238E27FC236}">
                  <a16:creationId xmlns:a16="http://schemas.microsoft.com/office/drawing/2014/main" id="{67C7B3EC-E67D-EE11-90C2-A40EB86F0F7C}"/>
                </a:ext>
              </a:extLst>
            </p:cNvPr>
            <p:cNvSpPr txBox="1">
              <a:spLocks noChangeArrowheads="1"/>
            </p:cNvSpPr>
            <p:nvPr/>
          </p:nvSpPr>
          <p:spPr bwMode="blackWhite">
            <a:xfrm>
              <a:off x="1814" y="1796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altLang="en-US"/>
                <a:t>u1</a:t>
              </a:r>
            </a:p>
          </p:txBody>
        </p:sp>
        <p:sp>
          <p:nvSpPr>
            <p:cNvPr id="14367" name="Text Box 32">
              <a:extLst>
                <a:ext uri="{FF2B5EF4-FFF2-40B4-BE49-F238E27FC236}">
                  <a16:creationId xmlns:a16="http://schemas.microsoft.com/office/drawing/2014/main" id="{BEF85A74-8016-8846-EC03-3912163E51F3}"/>
                </a:ext>
              </a:extLst>
            </p:cNvPr>
            <p:cNvSpPr txBox="1">
              <a:spLocks noChangeArrowheads="1"/>
            </p:cNvSpPr>
            <p:nvPr/>
          </p:nvSpPr>
          <p:spPr bwMode="blackWhite">
            <a:xfrm>
              <a:off x="2832" y="1977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altLang="en-US"/>
                <a:t>u2</a:t>
              </a: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B4B1523-1A84-5F1F-38D8-AC82547A7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320819-EAF2-9C2C-EEB7-4C4BAD5929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do we want to use different bases?</a:t>
            </a:r>
          </a:p>
          <a:p>
            <a:pPr lvl="1" eaLnBrk="1" hangingPunct="1"/>
            <a:r>
              <a:rPr lang="en-US" altLang="en-US" sz="2000"/>
              <a:t>Actual data distribution can be possibly described with lower dimensions</a:t>
            </a:r>
          </a:p>
          <a:p>
            <a:pPr lvl="1" eaLnBrk="1" hangingPunct="1"/>
            <a:endParaRPr lang="en-US" altLang="en-US"/>
          </a:p>
        </p:txBody>
      </p:sp>
      <p:sp>
        <p:nvSpPr>
          <p:cNvPr id="16388" name="Line 5">
            <a:extLst>
              <a:ext uri="{FF2B5EF4-FFF2-40B4-BE49-F238E27FC236}">
                <a16:creationId xmlns:a16="http://schemas.microsoft.com/office/drawing/2014/main" id="{BA69DDD7-7B0F-5DF1-A093-E26B9C0463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48113" y="3289300"/>
            <a:ext cx="0" cy="166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6">
            <a:extLst>
              <a:ext uri="{FF2B5EF4-FFF2-40B4-BE49-F238E27FC236}">
                <a16:creationId xmlns:a16="http://schemas.microsoft.com/office/drawing/2014/main" id="{FD99E444-62BE-AEC3-5E72-D0B9E1AEC59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144963"/>
            <a:ext cx="3729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Text Box 7">
            <a:extLst>
              <a:ext uri="{FF2B5EF4-FFF2-40B4-BE49-F238E27FC236}">
                <a16:creationId xmlns:a16="http://schemas.microsoft.com/office/drawing/2014/main" id="{F01773E1-A431-E9E3-8149-464F19555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300" y="4144963"/>
            <a:ext cx="520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X</a:t>
            </a:r>
            <a:r>
              <a:rPr lang="en-US" altLang="en-US" b="1" baseline="-250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391" name="Text Box 8">
            <a:extLst>
              <a:ext uri="{FF2B5EF4-FFF2-40B4-BE49-F238E27FC236}">
                <a16:creationId xmlns:a16="http://schemas.microsoft.com/office/drawing/2014/main" id="{710BDB99-FAB9-0518-61D5-2F30E7C9D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3775" y="3194050"/>
            <a:ext cx="581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X</a:t>
            </a:r>
            <a:r>
              <a:rPr lang="en-US" altLang="en-US" b="1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6392" name="Oval 9">
            <a:extLst>
              <a:ext uri="{FF2B5EF4-FFF2-40B4-BE49-F238E27FC236}">
                <a16:creationId xmlns:a16="http://schemas.microsoft.com/office/drawing/2014/main" id="{AB9337CE-2CF9-BC88-6A97-00C37669B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3100" y="3668713"/>
            <a:ext cx="52388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3" name="Oval 10">
            <a:extLst>
              <a:ext uri="{FF2B5EF4-FFF2-40B4-BE49-F238E27FC236}">
                <a16:creationId xmlns:a16="http://schemas.microsoft.com/office/drawing/2014/main" id="{623AB99D-41DC-6352-C198-FAF02D26C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3835400"/>
            <a:ext cx="52388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4" name="Oval 11">
            <a:extLst>
              <a:ext uri="{FF2B5EF4-FFF2-40B4-BE49-F238E27FC236}">
                <a16:creationId xmlns:a16="http://schemas.microsoft.com/office/drawing/2014/main" id="{BDB53520-A94A-678F-DC12-408870896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813" y="3987800"/>
            <a:ext cx="52387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5" name="Oval 13">
            <a:extLst>
              <a:ext uri="{FF2B5EF4-FFF2-40B4-BE49-F238E27FC236}">
                <a16:creationId xmlns:a16="http://schemas.microsoft.com/office/drawing/2014/main" id="{81C0967C-6196-2FE3-034A-3DD4AC21F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200" y="3811588"/>
            <a:ext cx="53975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6" name="Oval 16">
            <a:extLst>
              <a:ext uri="{FF2B5EF4-FFF2-40B4-BE49-F238E27FC236}">
                <a16:creationId xmlns:a16="http://schemas.microsoft.com/office/drawing/2014/main" id="{92A0F413-215D-A7A5-6B65-68B5E3151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725" y="4097338"/>
            <a:ext cx="52388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7" name="Oval 17">
            <a:extLst>
              <a:ext uri="{FF2B5EF4-FFF2-40B4-BE49-F238E27FC236}">
                <a16:creationId xmlns:a16="http://schemas.microsoft.com/office/drawing/2014/main" id="{A8C51398-613D-10F1-7673-EAD6B97A3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0" y="4140200"/>
            <a:ext cx="52388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8" name="Oval 18">
            <a:extLst>
              <a:ext uri="{FF2B5EF4-FFF2-40B4-BE49-F238E27FC236}">
                <a16:creationId xmlns:a16="http://schemas.microsoft.com/office/drawing/2014/main" id="{D32AB030-BE9F-3659-7A95-D0847CDA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275" y="4287838"/>
            <a:ext cx="52388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9" name="Oval 19">
            <a:extLst>
              <a:ext uri="{FF2B5EF4-FFF2-40B4-BE49-F238E27FC236}">
                <a16:creationId xmlns:a16="http://schemas.microsoft.com/office/drawing/2014/main" id="{77919119-A347-20C1-73FB-6B07D2AC6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0500" y="4292600"/>
            <a:ext cx="52388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400" name="Oval 22">
            <a:extLst>
              <a:ext uri="{FF2B5EF4-FFF2-40B4-BE49-F238E27FC236}">
                <a16:creationId xmlns:a16="http://schemas.microsoft.com/office/drawing/2014/main" id="{A9169F53-1ECC-12B9-6B27-0D3D00D48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0050" y="4321175"/>
            <a:ext cx="52388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401" name="Oval 23">
            <a:extLst>
              <a:ext uri="{FF2B5EF4-FFF2-40B4-BE49-F238E27FC236}">
                <a16:creationId xmlns:a16="http://schemas.microsoft.com/office/drawing/2014/main" id="{15A5A3DA-E0D1-DCEC-F54F-D6014559E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825" y="4287838"/>
            <a:ext cx="53975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402" name="Oval 24">
            <a:extLst>
              <a:ext uri="{FF2B5EF4-FFF2-40B4-BE49-F238E27FC236}">
                <a16:creationId xmlns:a16="http://schemas.microsoft.com/office/drawing/2014/main" id="{3544E4AB-6262-0812-6D34-8DE286E68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00" y="4430713"/>
            <a:ext cx="52388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403" name="Oval 25">
            <a:extLst>
              <a:ext uri="{FF2B5EF4-FFF2-40B4-BE49-F238E27FC236}">
                <a16:creationId xmlns:a16="http://schemas.microsoft.com/office/drawing/2014/main" id="{BFFE2868-4E11-4D58-946C-C5D36F211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800" y="4572000"/>
            <a:ext cx="52388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404" name="Oval 26">
            <a:extLst>
              <a:ext uri="{FF2B5EF4-FFF2-40B4-BE49-F238E27FC236}">
                <a16:creationId xmlns:a16="http://schemas.microsoft.com/office/drawing/2014/main" id="{6BB584F5-E1BE-E921-7F57-1199EF899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668713"/>
            <a:ext cx="52388" cy="47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405" name="Line 29">
            <a:extLst>
              <a:ext uri="{FF2B5EF4-FFF2-40B4-BE49-F238E27FC236}">
                <a16:creationId xmlns:a16="http://schemas.microsoft.com/office/drawing/2014/main" id="{7830D319-A0BF-11E0-699F-6EAEFD65550B}"/>
              </a:ext>
            </a:extLst>
          </p:cNvPr>
          <p:cNvSpPr>
            <a:spLocks noChangeShapeType="1"/>
          </p:cNvSpPr>
          <p:nvPr/>
        </p:nvSpPr>
        <p:spPr bwMode="auto">
          <a:xfrm rot="2349749">
            <a:off x="2801938" y="4060825"/>
            <a:ext cx="2133600" cy="301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30">
            <a:extLst>
              <a:ext uri="{FF2B5EF4-FFF2-40B4-BE49-F238E27FC236}">
                <a16:creationId xmlns:a16="http://schemas.microsoft.com/office/drawing/2014/main" id="{6837277E-8F19-22B0-849B-6ACB9B5726DD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2574925" y="3276600"/>
            <a:ext cx="4746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u1</a:t>
            </a:r>
          </a:p>
        </p:txBody>
      </p:sp>
      <p:sp>
        <p:nvSpPr>
          <p:cNvPr id="16407" name="Text Box 32">
            <a:extLst>
              <a:ext uri="{FF2B5EF4-FFF2-40B4-BE49-F238E27FC236}">
                <a16:creationId xmlns:a16="http://schemas.microsoft.com/office/drawing/2014/main" id="{77BF406D-CD2F-2BC6-7976-35E82A2A0877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1508125" y="5060950"/>
            <a:ext cx="71485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Ex: projecting points to U1, we can use one dimension (u1) </a:t>
            </a:r>
          </a:p>
          <a:p>
            <a:r>
              <a:rPr lang="en-US" altLang="en-US"/>
              <a:t>   to approximately describe all these points </a:t>
            </a:r>
          </a:p>
        </p:txBody>
      </p:sp>
      <p:sp>
        <p:nvSpPr>
          <p:cNvPr id="16408" name="Text Box 33">
            <a:extLst>
              <a:ext uri="{FF2B5EF4-FFF2-40B4-BE49-F238E27FC236}">
                <a16:creationId xmlns:a16="http://schemas.microsoft.com/office/drawing/2014/main" id="{83D1BEE2-4F52-3BBF-E169-809ECE9BC960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762000" y="5942013"/>
            <a:ext cx="85153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>
                <a:sym typeface="Wingdings" pitchFamily="2" charset="2"/>
              </a:rPr>
              <a:t></a:t>
            </a:r>
            <a:r>
              <a:rPr lang="en-US" altLang="en-US"/>
              <a:t>The key problem: finding these directions that maximize </a:t>
            </a:r>
            <a:r>
              <a:rPr lang="en-US" altLang="en-US" b="1"/>
              <a:t>variance</a:t>
            </a:r>
            <a:r>
              <a:rPr lang="en-US" altLang="en-US"/>
              <a:t> of </a:t>
            </a:r>
          </a:p>
          <a:p>
            <a:r>
              <a:rPr lang="en-US" altLang="en-US"/>
              <a:t>the points. These directions are called </a:t>
            </a:r>
            <a:r>
              <a:rPr lang="en-US" altLang="en-US" b="1"/>
              <a:t>principle components</a:t>
            </a:r>
            <a:r>
              <a:rPr lang="en-US" altLang="en-US"/>
              <a:t>. </a:t>
            </a:r>
          </a:p>
          <a:p>
            <a:endParaRPr lang="en-US" altLang="en-US" b="1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7ED9EC1-E65C-DDC7-D0E5-0607EEA660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do PCA?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78881FF-E5E6-630E-A202-6B179A61C5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8" y="1295400"/>
            <a:ext cx="8577262" cy="4953000"/>
          </a:xfrm>
        </p:spPr>
        <p:txBody>
          <a:bodyPr/>
          <a:lstStyle/>
          <a:p>
            <a:pPr eaLnBrk="1" hangingPunct="1"/>
            <a:r>
              <a:rPr lang="en-US" altLang="en-US"/>
              <a:t>Calculating covariance matrix: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/>
              <a:t>		C = 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“Eigenvalue decomposition” on C</a:t>
            </a:r>
          </a:p>
          <a:p>
            <a:pPr lvl="1" eaLnBrk="1" hangingPunct="1"/>
            <a:r>
              <a:rPr lang="en-US" altLang="en-US"/>
              <a:t>Matrix C: symmetric</a:t>
            </a:r>
          </a:p>
          <a:p>
            <a:pPr lvl="1" eaLnBrk="1" hangingPunct="1"/>
            <a:r>
              <a:rPr lang="en-US" altLang="en-US"/>
              <a:t>We can always find an orthonormal matrix U</a:t>
            </a:r>
          </a:p>
          <a:p>
            <a:pPr lvl="2" eaLnBrk="1" hangingPunct="1"/>
            <a:r>
              <a:rPr lang="en-US" altLang="en-US"/>
              <a:t>U*U</a:t>
            </a:r>
            <a:r>
              <a:rPr lang="en-US" altLang="en-US" baseline="30000"/>
              <a:t>T</a:t>
            </a:r>
            <a:r>
              <a:rPr lang="en-US" altLang="en-US"/>
              <a:t> = I </a:t>
            </a:r>
          </a:p>
          <a:p>
            <a:pPr lvl="2" eaLnBrk="1" hangingPunct="1"/>
            <a:r>
              <a:rPr lang="en-US" altLang="en-US"/>
              <a:t>So that C = U*B*U</a:t>
            </a:r>
            <a:r>
              <a:rPr lang="en-US" altLang="en-US" baseline="30000"/>
              <a:t>T</a:t>
            </a:r>
            <a:endParaRPr lang="en-US" altLang="en-US"/>
          </a:p>
          <a:p>
            <a:pPr lvl="2" eaLnBrk="1" hangingPunct="1"/>
            <a:r>
              <a:rPr lang="en-US" altLang="en-US"/>
              <a:t>B is a diagonal matrix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/>
              <a:t> </a:t>
            </a:r>
          </a:p>
        </p:txBody>
      </p:sp>
      <p:graphicFrame>
        <p:nvGraphicFramePr>
          <p:cNvPr id="18436" name="Object 4">
            <a:extLst>
              <a:ext uri="{FF2B5EF4-FFF2-40B4-BE49-F238E27FC236}">
                <a16:creationId xmlns:a16="http://schemas.microsoft.com/office/drawing/2014/main" id="{FC775B70-8B74-AD98-3BC2-336AA73397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78100" y="1752600"/>
          <a:ext cx="13795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214600" imgH="9067800" progId="Equation.3">
                  <p:embed/>
                </p:oleObj>
              </mc:Choice>
              <mc:Fallback>
                <p:oleObj name="Equation" r:id="rId3" imgW="15214600" imgH="9067800" progId="Equation.3">
                  <p:embed/>
                  <p:pic>
                    <p:nvPicPr>
                      <p:cNvPr id="18436" name="Object 4">
                        <a:extLst>
                          <a:ext uri="{FF2B5EF4-FFF2-40B4-BE49-F238E27FC236}">
                            <a16:creationId xmlns:a16="http://schemas.microsoft.com/office/drawing/2014/main" id="{FC775B70-8B74-AD98-3BC2-336AA73397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752600"/>
                        <a:ext cx="1379538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>
            <a:extLst>
              <a:ext uri="{FF2B5EF4-FFF2-40B4-BE49-F238E27FC236}">
                <a16:creationId xmlns:a16="http://schemas.microsoft.com/office/drawing/2014/main" id="{30B1A01B-F277-22FE-959B-2D35FE5A62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73800" y="4724400"/>
          <a:ext cx="1473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934400" imgH="21069300" progId="Equation.3">
                  <p:embed/>
                </p:oleObj>
              </mc:Choice>
              <mc:Fallback>
                <p:oleObj name="Equation" r:id="rId5" imgW="33934400" imgH="21069300" progId="Equation.3">
                  <p:embed/>
                  <p:pic>
                    <p:nvPicPr>
                      <p:cNvPr id="18437" name="Object 5">
                        <a:extLst>
                          <a:ext uri="{FF2B5EF4-FFF2-40B4-BE49-F238E27FC236}">
                            <a16:creationId xmlns:a16="http://schemas.microsoft.com/office/drawing/2014/main" id="{30B1A01B-F277-22FE-959B-2D35FE5A62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800" y="4724400"/>
                        <a:ext cx="1473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 Box 7">
            <a:extLst>
              <a:ext uri="{FF2B5EF4-FFF2-40B4-BE49-F238E27FC236}">
                <a16:creationId xmlns:a16="http://schemas.microsoft.com/office/drawing/2014/main" id="{75220D56-8DEF-A4A2-58FF-A3CE0DFAB2D4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4648200" y="1981200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X is normalized to mean zero for each dimension; n is the number of rows in X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6EB3E84-4061-502C-EE3E-2544A0EEF4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Motivation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2C2DD81-5EED-09EA-DACA-9EA89A36A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/>
              <a:t>Web-based computing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/>
          </a:p>
          <a:p>
            <a:pPr eaLnBrk="1" hangingPunct="1">
              <a:lnSpc>
                <a:spcPct val="90000"/>
              </a:lnSpc>
            </a:pPr>
            <a:endParaRPr lang="en-US" altLang="en-US" sz="2600"/>
          </a:p>
          <a:p>
            <a:pPr eaLnBrk="1" hangingPunct="1">
              <a:lnSpc>
                <a:spcPct val="90000"/>
              </a:lnSpc>
            </a:pPr>
            <a:endParaRPr lang="en-US" altLang="en-US" sz="2600"/>
          </a:p>
          <a:p>
            <a:pPr eaLnBrk="1" hangingPunct="1">
              <a:lnSpc>
                <a:spcPct val="90000"/>
              </a:lnSpc>
            </a:pPr>
            <a:endParaRPr lang="en-US" altLang="en-US" sz="2600"/>
          </a:p>
          <a:p>
            <a:pPr eaLnBrk="1" hangingPunct="1">
              <a:lnSpc>
                <a:spcPct val="90000"/>
              </a:lnSpc>
            </a:pPr>
            <a:endParaRPr lang="en-US" altLang="en-US" sz="2600"/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Observations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Only a few sensitive attributes need protection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Allow individual user to perform protection with low cost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Some data mining algorithms work on distribution instead of individual records </a:t>
            </a:r>
          </a:p>
        </p:txBody>
      </p:sp>
      <p:grpSp>
        <p:nvGrpSpPr>
          <p:cNvPr id="5124" name="Group 15">
            <a:extLst>
              <a:ext uri="{FF2B5EF4-FFF2-40B4-BE49-F238E27FC236}">
                <a16:creationId xmlns:a16="http://schemas.microsoft.com/office/drawing/2014/main" id="{294FDF2D-1A2E-2B42-A546-FC1EFDD1E259}"/>
              </a:ext>
            </a:extLst>
          </p:cNvPr>
          <p:cNvGrpSpPr>
            <a:grpSpLocks/>
          </p:cNvGrpSpPr>
          <p:nvPr/>
        </p:nvGrpSpPr>
        <p:grpSpPr bwMode="auto">
          <a:xfrm>
            <a:off x="1889125" y="1905000"/>
            <a:ext cx="3292475" cy="1905000"/>
            <a:chOff x="1190" y="1200"/>
            <a:chExt cx="2074" cy="1584"/>
          </a:xfrm>
        </p:grpSpPr>
        <p:grpSp>
          <p:nvGrpSpPr>
            <p:cNvPr id="5125" name="Group 4">
              <a:extLst>
                <a:ext uri="{FF2B5EF4-FFF2-40B4-BE49-F238E27FC236}">
                  <a16:creationId xmlns:a16="http://schemas.microsoft.com/office/drawing/2014/main" id="{6DA59201-0532-1F65-64FE-611DADD22D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6" y="2016"/>
              <a:ext cx="576" cy="768"/>
              <a:chOff x="864" y="2256"/>
              <a:chExt cx="720" cy="1008"/>
            </a:xfrm>
          </p:grpSpPr>
          <p:sp>
            <p:nvSpPr>
              <p:cNvPr id="5133" name="Oval 5">
                <a:extLst>
                  <a:ext uri="{FF2B5EF4-FFF2-40B4-BE49-F238E27FC236}">
                    <a16:creationId xmlns:a16="http://schemas.microsoft.com/office/drawing/2014/main" id="{6880F249-B25C-63E7-8B3D-006BC449939B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864" y="2256"/>
                <a:ext cx="720" cy="480"/>
              </a:xfrm>
              <a:prstGeom prst="ellipse">
                <a:avLst/>
              </a:prstGeom>
              <a:solidFill>
                <a:srgbClr val="FAF8E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/>
                <a:r>
                  <a:rPr lang="en-US" altLang="en-US" sz="1600"/>
                  <a:t>Web</a:t>
                </a:r>
              </a:p>
              <a:p>
                <a:pPr algn="ctr"/>
                <a:r>
                  <a:rPr lang="en-US" altLang="en-US" sz="1600"/>
                  <a:t>Apps</a:t>
                </a:r>
              </a:p>
            </p:txBody>
          </p:sp>
          <p:sp>
            <p:nvSpPr>
              <p:cNvPr id="5134" name="AutoShape 6">
                <a:extLst>
                  <a:ext uri="{FF2B5EF4-FFF2-40B4-BE49-F238E27FC236}">
                    <a16:creationId xmlns:a16="http://schemas.microsoft.com/office/drawing/2014/main" id="{D23777CA-243F-B815-D98C-D2D68493FE79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1008" y="2928"/>
                <a:ext cx="384" cy="336"/>
              </a:xfrm>
              <a:prstGeom prst="can">
                <a:avLst>
                  <a:gd name="adj" fmla="val 25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/>
                <a:r>
                  <a:rPr lang="en-US" altLang="en-US" sz="1600"/>
                  <a:t>data</a:t>
                </a:r>
              </a:p>
            </p:txBody>
          </p:sp>
          <p:sp>
            <p:nvSpPr>
              <p:cNvPr id="5135" name="Line 7">
                <a:extLst>
                  <a:ext uri="{FF2B5EF4-FFF2-40B4-BE49-F238E27FC236}">
                    <a16:creationId xmlns:a16="http://schemas.microsoft.com/office/drawing/2014/main" id="{C3A48818-D385-640E-011F-F25D15433E32}"/>
                  </a:ext>
                </a:extLst>
              </p:cNvPr>
              <p:cNvSpPr>
                <a:spLocks noChangeShapeType="1"/>
              </p:cNvSpPr>
              <p:nvPr/>
            </p:nvSpPr>
            <p:spPr bwMode="blackWhite">
              <a:xfrm>
                <a:off x="1200" y="27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6" name="Oval 8">
              <a:extLst>
                <a:ext uri="{FF2B5EF4-FFF2-40B4-BE49-F238E27FC236}">
                  <a16:creationId xmlns:a16="http://schemas.microsoft.com/office/drawing/2014/main" id="{0052213F-6B33-4F5B-C946-9A959C7BC25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1392" y="1200"/>
              <a:ext cx="432" cy="336"/>
            </a:xfrm>
            <a:prstGeom prst="ellipse">
              <a:avLst/>
            </a:prstGeom>
            <a:solidFill>
              <a:srgbClr val="FAF8E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en-US" sz="1400"/>
                <a:t>user 1</a:t>
              </a:r>
            </a:p>
          </p:txBody>
        </p:sp>
        <p:sp>
          <p:nvSpPr>
            <p:cNvPr id="5127" name="Oval 9">
              <a:extLst>
                <a:ext uri="{FF2B5EF4-FFF2-40B4-BE49-F238E27FC236}">
                  <a16:creationId xmlns:a16="http://schemas.microsoft.com/office/drawing/2014/main" id="{27B44D63-19C5-5431-3DB7-841B28BEB241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064" y="1200"/>
              <a:ext cx="432" cy="336"/>
            </a:xfrm>
            <a:prstGeom prst="ellipse">
              <a:avLst/>
            </a:prstGeom>
            <a:solidFill>
              <a:srgbClr val="FAF8E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en-US" sz="1400"/>
                <a:t>user 1</a:t>
              </a:r>
            </a:p>
          </p:txBody>
        </p:sp>
        <p:sp>
          <p:nvSpPr>
            <p:cNvPr id="5128" name="Oval 10">
              <a:extLst>
                <a:ext uri="{FF2B5EF4-FFF2-40B4-BE49-F238E27FC236}">
                  <a16:creationId xmlns:a16="http://schemas.microsoft.com/office/drawing/2014/main" id="{3A604B16-7805-D68A-6148-BEECCF316DF3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2832" y="1200"/>
              <a:ext cx="432" cy="336"/>
            </a:xfrm>
            <a:prstGeom prst="ellipse">
              <a:avLst/>
            </a:prstGeom>
            <a:solidFill>
              <a:srgbClr val="FAF8E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/>
              <a:r>
                <a:rPr lang="en-US" altLang="en-US" sz="1400"/>
                <a:t>user 1</a:t>
              </a:r>
            </a:p>
          </p:txBody>
        </p:sp>
        <p:sp>
          <p:nvSpPr>
            <p:cNvPr id="5129" name="Line 11">
              <a:extLst>
                <a:ext uri="{FF2B5EF4-FFF2-40B4-BE49-F238E27FC236}">
                  <a16:creationId xmlns:a16="http://schemas.microsoft.com/office/drawing/2014/main" id="{2451AF9B-EB79-F7DF-8468-FB2EFAF42A51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1680" y="1584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Line 12">
              <a:extLst>
                <a:ext uri="{FF2B5EF4-FFF2-40B4-BE49-F238E27FC236}">
                  <a16:creationId xmlns:a16="http://schemas.microsoft.com/office/drawing/2014/main" id="{FFF427AF-F95F-FDC7-8670-823F51357433}"/>
                </a:ext>
              </a:extLst>
            </p:cNvPr>
            <p:cNvSpPr>
              <a:spLocks noChangeShapeType="1"/>
            </p:cNvSpPr>
            <p:nvPr/>
          </p:nvSpPr>
          <p:spPr bwMode="blackWhite">
            <a:xfrm>
              <a:off x="2304" y="158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Line 13">
              <a:extLst>
                <a:ext uri="{FF2B5EF4-FFF2-40B4-BE49-F238E27FC236}">
                  <a16:creationId xmlns:a16="http://schemas.microsoft.com/office/drawing/2014/main" id="{E962E755-0F56-A4AC-F03B-228703193F90}"/>
                </a:ext>
              </a:extLst>
            </p:cNvPr>
            <p:cNvSpPr>
              <a:spLocks noChangeShapeType="1"/>
            </p:cNvSpPr>
            <p:nvPr/>
          </p:nvSpPr>
          <p:spPr bwMode="blackWhite">
            <a:xfrm flipH="1">
              <a:off x="2688" y="1536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Text Box 14">
              <a:extLst>
                <a:ext uri="{FF2B5EF4-FFF2-40B4-BE49-F238E27FC236}">
                  <a16:creationId xmlns:a16="http://schemas.microsoft.com/office/drawing/2014/main" id="{B9852CF7-AE50-0816-EFB1-6089FFF6C7CC}"/>
                </a:ext>
              </a:extLst>
            </p:cNvPr>
            <p:cNvSpPr txBox="1">
              <a:spLocks noChangeArrowheads="1"/>
            </p:cNvSpPr>
            <p:nvPr/>
          </p:nvSpPr>
          <p:spPr bwMode="blackWhite">
            <a:xfrm>
              <a:off x="1190" y="1636"/>
              <a:ext cx="565" cy="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US" altLang="en-US" sz="1400" b="1"/>
                <a:t>Private</a:t>
              </a:r>
            </a:p>
            <a:p>
              <a:r>
                <a:rPr lang="en-US" altLang="en-US" sz="1400" b="1"/>
                <a:t>info</a:t>
              </a: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57C8346C-F4F2-2608-0259-22928FD0D4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Explanation of PCA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A730A4B2-0C7A-79AB-651C-2024BBF562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Explanation: di in B are actually the </a:t>
            </a:r>
            <a:r>
              <a:rPr lang="en-US" altLang="en-US" b="1"/>
              <a:t>variance</a:t>
            </a:r>
            <a:r>
              <a:rPr lang="en-US" altLang="en-US"/>
              <a:t> in the transformed space, and U is the transformation matrix</a:t>
            </a:r>
          </a:p>
          <a:p>
            <a:pPr lvl="1" eaLnBrk="1" hangingPunct="1"/>
            <a:r>
              <a:rPr lang="en-US" altLang="en-US"/>
              <a:t>1/n X</a:t>
            </a:r>
            <a:r>
              <a:rPr lang="en-US" altLang="en-US" baseline="30000"/>
              <a:t>T</a:t>
            </a:r>
            <a:r>
              <a:rPr lang="en-US" altLang="en-US"/>
              <a:t>*X</a:t>
            </a:r>
            <a:r>
              <a:rPr lang="en-US" altLang="en-US" baseline="30000"/>
              <a:t> </a:t>
            </a:r>
            <a:r>
              <a:rPr lang="en-US" altLang="en-US"/>
              <a:t>=U*B*U</a:t>
            </a:r>
            <a:r>
              <a:rPr lang="en-US" altLang="en-US" baseline="30000"/>
              <a:t>T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aseline="30000">
                <a:sym typeface="Wingdings" pitchFamily="2" charset="2"/>
              </a:rPr>
              <a:t>	</a:t>
            </a:r>
            <a:r>
              <a:rPr lang="en-US" altLang="en-US">
                <a:sym typeface="Wingdings" pitchFamily="2" charset="2"/>
              </a:rPr>
              <a:t> </a:t>
            </a:r>
            <a:r>
              <a:rPr lang="en-US" altLang="en-US"/>
              <a:t>1/n (XU)</a:t>
            </a:r>
            <a:r>
              <a:rPr lang="en-US" altLang="en-US" baseline="30000"/>
              <a:t>T</a:t>
            </a:r>
            <a:r>
              <a:rPr lang="en-US" altLang="en-US"/>
              <a:t>*(XU)</a:t>
            </a:r>
            <a:r>
              <a:rPr lang="en-US" altLang="en-US" baseline="30000"/>
              <a:t> </a:t>
            </a:r>
            <a:r>
              <a:rPr lang="en-US" altLang="en-US"/>
              <a:t>=B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5CB11FF-85E1-9EAF-9FDE-B27C36211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4426377-1FE4-0BA2-2CF3-27A263E25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458200" cy="4953000"/>
          </a:xfrm>
        </p:spPr>
        <p:txBody>
          <a:bodyPr/>
          <a:lstStyle/>
          <a:p>
            <a:pPr eaLnBrk="1" hangingPunct="1"/>
            <a:r>
              <a:rPr lang="en-US" altLang="en-US" sz="2600"/>
              <a:t>Look at the diagonal matrix B (eigenvalues)</a:t>
            </a:r>
          </a:p>
          <a:p>
            <a:pPr lvl="1" eaLnBrk="1" hangingPunct="1"/>
            <a:r>
              <a:rPr lang="en-US" altLang="en-US" sz="2200"/>
              <a:t>We know the variance in each transformed direction</a:t>
            </a:r>
          </a:p>
          <a:p>
            <a:pPr lvl="1" eaLnBrk="1" hangingPunct="1"/>
            <a:r>
              <a:rPr lang="en-US" altLang="en-US" sz="2200"/>
              <a:t>We can select the maximum ones (e.g., k of d elements) to approximately describe the total variance</a:t>
            </a:r>
          </a:p>
          <a:p>
            <a:pPr lvl="1" eaLnBrk="1" hangingPunct="1"/>
            <a:endParaRPr lang="en-US" altLang="en-US" sz="2200"/>
          </a:p>
          <a:p>
            <a:pPr eaLnBrk="1" hangingPunct="1"/>
            <a:r>
              <a:rPr lang="en-US" altLang="en-US" sz="2600"/>
              <a:t>Approximation with maximum eigenvalues</a:t>
            </a:r>
          </a:p>
          <a:p>
            <a:pPr lvl="1" eaLnBrk="1" hangingPunct="1"/>
            <a:r>
              <a:rPr lang="en-US" altLang="en-US" sz="2200"/>
              <a:t>Select the corresponding k eigenvectors in U </a:t>
            </a:r>
            <a:r>
              <a:rPr lang="en-US" altLang="en-US" sz="2200">
                <a:sym typeface="Wingdings" pitchFamily="2" charset="2"/>
              </a:rPr>
              <a:t>U’</a:t>
            </a:r>
            <a:endParaRPr lang="en-US" altLang="en-US" sz="2200"/>
          </a:p>
          <a:p>
            <a:pPr lvl="1" eaLnBrk="1" hangingPunct="1"/>
            <a:r>
              <a:rPr lang="en-US" altLang="en-US" sz="2200"/>
              <a:t>Transform X </a:t>
            </a:r>
            <a:r>
              <a:rPr lang="en-US" altLang="en-US" sz="2200">
                <a:sym typeface="Wingdings" pitchFamily="2" charset="2"/>
              </a:rPr>
              <a:t> XU’ </a:t>
            </a:r>
          </a:p>
          <a:p>
            <a:pPr lvl="2" eaLnBrk="1" hangingPunct="1"/>
            <a:r>
              <a:rPr lang="en-US" altLang="en-US" sz="1800">
                <a:sym typeface="Wingdings" pitchFamily="2" charset="2"/>
              </a:rPr>
              <a:t>XU’ has only k dimensional </a:t>
            </a:r>
          </a:p>
          <a:p>
            <a:pPr eaLnBrk="1" hangingPunct="1"/>
            <a:r>
              <a:rPr lang="en-US" altLang="en-US" sz="2800">
                <a:sym typeface="Wingdings" pitchFamily="2" charset="2"/>
              </a:rPr>
              <a:t>Use of PCA</a:t>
            </a:r>
          </a:p>
          <a:p>
            <a:pPr lvl="1" eaLnBrk="1" hangingPunct="1"/>
            <a:r>
              <a:rPr lang="en-US" altLang="en-US" sz="2400">
                <a:sym typeface="Wingdings" pitchFamily="2" charset="2"/>
              </a:rPr>
              <a:t>Dimensionality reduction</a:t>
            </a:r>
          </a:p>
          <a:p>
            <a:pPr lvl="1" eaLnBrk="1" hangingPunct="1"/>
            <a:r>
              <a:rPr lang="en-US" altLang="en-US" sz="2400">
                <a:sym typeface="Wingdings" pitchFamily="2" charset="2"/>
              </a:rPr>
              <a:t>Noise filtering </a:t>
            </a:r>
          </a:p>
          <a:p>
            <a:pPr lvl="2" eaLnBrk="1" hangingPunct="1"/>
            <a:endParaRPr lang="en-US" altLang="en-US" sz="1800">
              <a:sym typeface="Wingdings" pitchFamily="2" charset="2"/>
            </a:endParaRPr>
          </a:p>
          <a:p>
            <a:pPr lvl="2" eaLnBrk="1" hangingPunct="1"/>
            <a:endParaRPr lang="en-US" altLang="en-US" sz="18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31ED9CE-1BD6-D125-ECFB-B6217AFCE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PCA-based reconstruction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6FC2C58-AD00-D004-009A-CC9BEE1FC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Cov matrix for Z=X+R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Elements in R is iid with variance </a:t>
            </a:r>
            <a:r>
              <a:rPr lang="en-US" altLang="en-US">
                <a:sym typeface="Symbol" pitchFamily="2" charset="2"/>
              </a:rPr>
              <a:t></a:t>
            </a:r>
            <a:r>
              <a:rPr lang="en-US" altLang="en-US" baseline="30000">
                <a:sym typeface="Symbol" pitchFamily="2" charset="2"/>
              </a:rPr>
              <a:t>2</a:t>
            </a:r>
            <a:r>
              <a:rPr lang="en-US" altLang="en-US">
                <a:sym typeface="Wingdings" pitchFamily="2" charset="2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sym typeface="Wingdings" pitchFamily="2" charset="2"/>
              </a:rPr>
              <a:t>Cov(Xi+Ri, Xj+Rj)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sym typeface="Wingdings" pitchFamily="2" charset="2"/>
              </a:rPr>
              <a:t>=   cov(Xi,Xi) + </a:t>
            </a:r>
            <a:r>
              <a:rPr lang="en-US" altLang="en-US">
                <a:sym typeface="Symbol" pitchFamily="2" charset="2"/>
              </a:rPr>
              <a:t></a:t>
            </a:r>
            <a:r>
              <a:rPr lang="en-US" altLang="en-US" baseline="30000">
                <a:sym typeface="Symbol" pitchFamily="2" charset="2"/>
              </a:rPr>
              <a:t>2</a:t>
            </a:r>
            <a:r>
              <a:rPr lang="en-US" altLang="en-US">
                <a:sym typeface="Wingdings" pitchFamily="2" charset="2"/>
              </a:rPr>
              <a:t> , for diagonal elements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sym typeface="Wingdings" pitchFamily="2" charset="2"/>
              </a:rPr>
              <a:t>     cov(Xi,Xj)           for i!=j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sym typeface="Wingdings" pitchFamily="2" charset="2"/>
              </a:rPr>
              <a:t>Therefore, removing </a:t>
            </a:r>
            <a:r>
              <a:rPr lang="en-US" altLang="en-US">
                <a:sym typeface="Symbol" pitchFamily="2" charset="2"/>
              </a:rPr>
              <a:t></a:t>
            </a:r>
            <a:r>
              <a:rPr lang="en-US" altLang="en-US" baseline="30000">
                <a:sym typeface="Symbol" pitchFamily="2" charset="2"/>
              </a:rPr>
              <a:t>2</a:t>
            </a:r>
            <a:r>
              <a:rPr lang="en-US" altLang="en-US">
                <a:sym typeface="Wingdings" pitchFamily="2" charset="2"/>
              </a:rPr>
              <a:t> from the diagonal of cov(Y),  we get the covariance matrix for X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sym typeface="Wingdings" pitchFamily="2" charset="2"/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F77612F-F159-BADC-8884-D74DD4D42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E382866-5E90-2E00-FEE8-DCE4FBF969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Reconstruct X</a:t>
            </a:r>
          </a:p>
          <a:p>
            <a:pPr lvl="1" eaLnBrk="1" hangingPunct="1"/>
            <a:r>
              <a:rPr lang="en-US" altLang="en-US"/>
              <a:t>We have got C=cov(X)</a:t>
            </a:r>
          </a:p>
          <a:p>
            <a:pPr lvl="1" eaLnBrk="1" hangingPunct="1"/>
            <a:r>
              <a:rPr lang="en-US" altLang="en-US"/>
              <a:t>Apply PCA on cov matrix C</a:t>
            </a:r>
          </a:p>
          <a:p>
            <a:pPr lvl="2" eaLnBrk="1" hangingPunct="1"/>
            <a:r>
              <a:rPr lang="en-US" altLang="en-US"/>
              <a:t>C = U*B*U</a:t>
            </a:r>
            <a:r>
              <a:rPr lang="en-US" altLang="en-US" baseline="30000"/>
              <a:t>T</a:t>
            </a:r>
            <a:endParaRPr lang="en-US" altLang="en-US"/>
          </a:p>
          <a:p>
            <a:pPr lvl="1" eaLnBrk="1" hangingPunct="1"/>
            <a:r>
              <a:rPr lang="en-US" altLang="en-US"/>
              <a:t>Select major principle components and get the corresponding eigenvectors U’</a:t>
            </a:r>
          </a:p>
          <a:p>
            <a:pPr lvl="1" eaLnBrk="1" hangingPunct="1"/>
            <a:r>
              <a:rPr lang="en-US" altLang="en-US"/>
              <a:t>Reconstruct X</a:t>
            </a:r>
          </a:p>
          <a:p>
            <a:pPr lvl="2" eaLnBrk="1" hangingPunct="1"/>
            <a:r>
              <a:rPr lang="en-US" altLang="en-US"/>
              <a:t>X^ = Z*U’*U’</a:t>
            </a:r>
            <a:r>
              <a:rPr lang="en-US" altLang="en-US" baseline="30000"/>
              <a:t>T</a:t>
            </a:r>
            <a:endParaRPr lang="en-US" altLang="en-US"/>
          </a:p>
          <a:p>
            <a:pPr lvl="2" eaLnBrk="1" hangingPunct="1"/>
            <a:r>
              <a:rPr lang="en-US" altLang="en-US"/>
              <a:t>Understanding it: X’ is X in the transformed space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/>
              <a:t>	X’ =X*U  </a:t>
            </a:r>
            <a:r>
              <a:rPr lang="en-US" altLang="en-US">
                <a:sym typeface="Wingdings" pitchFamily="2" charset="2"/>
              </a:rPr>
              <a:t> X=X’*U</a:t>
            </a:r>
            <a:r>
              <a:rPr lang="en-US" altLang="en-US" baseline="30000"/>
              <a:t>T</a:t>
            </a:r>
            <a:r>
              <a:rPr lang="en-US" altLang="en-US">
                <a:sym typeface="Wingdings" pitchFamily="2" charset="2"/>
              </a:rPr>
              <a:t> ~ X’*U’</a:t>
            </a:r>
            <a:r>
              <a:rPr lang="en-US" altLang="en-US" baseline="30000"/>
              <a:t>T</a:t>
            </a:r>
            <a:endParaRPr lang="en-US" altLang="en-US"/>
          </a:p>
          <a:p>
            <a:pPr lvl="2" eaLnBrk="1" hangingPunct="1">
              <a:buFont typeface="Wingdings" pitchFamily="2" charset="2"/>
              <a:buNone/>
            </a:pPr>
            <a:r>
              <a:rPr lang="en-US" altLang="en-US"/>
              <a:t>     </a:t>
            </a:r>
            <a:r>
              <a:rPr lang="en-US" altLang="en-US" u="sng"/>
              <a:t>approximate X’ with Z*U’ and plugin</a:t>
            </a:r>
          </a:p>
        </p:txBody>
      </p:sp>
      <p:sp>
        <p:nvSpPr>
          <p:cNvPr id="26628" name="Line 5">
            <a:extLst>
              <a:ext uri="{FF2B5EF4-FFF2-40B4-BE49-F238E27FC236}">
                <a16:creationId xmlns:a16="http://schemas.microsoft.com/office/drawing/2014/main" id="{8AD35BCF-867C-B0DA-818F-0B966270A452}"/>
              </a:ext>
            </a:extLst>
          </p:cNvPr>
          <p:cNvSpPr>
            <a:spLocks noChangeShapeType="1"/>
          </p:cNvSpPr>
          <p:nvPr/>
        </p:nvSpPr>
        <p:spPr bwMode="blackWhite">
          <a:xfrm flipH="1" flipV="1">
            <a:off x="5867400" y="55626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97298645-916B-FEC4-C8E2-67046741F631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6461125" y="6034088"/>
            <a:ext cx="278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Error comes from here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4EF7B364-9DC0-F86C-36B4-49E79961A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Error analysis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29C20971-B710-52B1-F573-C328226CB7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69900" lvl="2" indent="-469900" eaLnBrk="1" hangingPunct="1"/>
            <a:r>
              <a:rPr lang="en-US" altLang="en-US"/>
              <a:t>X^ = Z*U’*U’</a:t>
            </a:r>
            <a:r>
              <a:rPr lang="en-US" altLang="en-US" baseline="30000"/>
              <a:t>T </a:t>
            </a:r>
            <a:r>
              <a:rPr lang="en-US" altLang="en-US"/>
              <a:t> </a:t>
            </a:r>
            <a:r>
              <a:rPr lang="en-US" altLang="en-US">
                <a:sym typeface="Wingdings" pitchFamily="2" charset="2"/>
              </a:rPr>
              <a:t> </a:t>
            </a:r>
            <a:r>
              <a:rPr lang="en-US" altLang="en-US"/>
              <a:t>X^ = (X+R)*U’*U’</a:t>
            </a:r>
            <a:r>
              <a:rPr lang="en-US" altLang="en-US" baseline="30000"/>
              <a:t>T </a:t>
            </a:r>
            <a:endParaRPr lang="en-US" altLang="en-US"/>
          </a:p>
          <a:p>
            <a:pPr marL="469900" lvl="2" indent="-469900" eaLnBrk="1" hangingPunct="1"/>
            <a:r>
              <a:rPr lang="en-US" altLang="en-US"/>
              <a:t>The error item is R*U’*U’</a:t>
            </a:r>
            <a:r>
              <a:rPr lang="en-US" altLang="en-US" baseline="30000"/>
              <a:t> T </a:t>
            </a:r>
          </a:p>
          <a:p>
            <a:pPr marL="469900" lvl="2" indent="-469900" eaLnBrk="1" hangingPunct="1"/>
            <a:r>
              <a:rPr lang="en-US" altLang="en-US"/>
              <a:t>Mean square error is used to evaluate the quality of estimation </a:t>
            </a:r>
          </a:p>
          <a:p>
            <a:pPr marL="858838" lvl="3" indent="-469900" eaLnBrk="1" hangingPunct="1"/>
            <a:r>
              <a:rPr lang="en-US" altLang="en-US"/>
              <a:t>xi and xi^ is single data item and its estimation: MSE = sum (xi-xi^)</a:t>
            </a:r>
            <a:r>
              <a:rPr lang="en-US" altLang="en-US" baseline="30000"/>
              <a:t> 2</a:t>
            </a:r>
            <a:endParaRPr lang="en-US" altLang="en-US"/>
          </a:p>
          <a:p>
            <a:pPr marL="469900" lvl="2" indent="-469900" eaLnBrk="1" hangingPunct="1"/>
            <a:r>
              <a:rPr lang="en-US" altLang="en-US"/>
              <a:t>Result:  MSE = p/m * </a:t>
            </a:r>
            <a:r>
              <a:rPr lang="en-US" altLang="en-US">
                <a:sym typeface="Symbol" pitchFamily="2" charset="2"/>
              </a:rPr>
              <a:t></a:t>
            </a:r>
            <a:r>
              <a:rPr lang="en-US" altLang="en-US" baseline="30000"/>
              <a:t> 2</a:t>
            </a:r>
            <a:r>
              <a:rPr lang="en-US" altLang="en-US">
                <a:sym typeface="Symbol" pitchFamily="2" charset="2"/>
              </a:rPr>
              <a:t>,  is the variance of the noise</a:t>
            </a:r>
          </a:p>
          <a:p>
            <a:pPr marL="469900" lvl="2" indent="-469900" eaLnBrk="1" hangingPunct="1">
              <a:buFont typeface="Wingdings" pitchFamily="2" charset="2"/>
              <a:buNone/>
            </a:pPr>
            <a:r>
              <a:rPr lang="en-US" altLang="en-US">
                <a:sym typeface="Symbol" pitchFamily="2" charset="2"/>
              </a:rPr>
              <a:t>     </a:t>
            </a:r>
            <a:endParaRPr lang="en-US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6BC4639-DDDE-E773-8381-04B9F0E40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Bayes Method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FB01854-B1D9-DA17-700F-1A50A459C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Make an assumption </a:t>
            </a:r>
          </a:p>
          <a:p>
            <a:pPr lvl="1" eaLnBrk="1" hangingPunct="1"/>
            <a:r>
              <a:rPr lang="en-US" altLang="en-US"/>
              <a:t>The original data is multidimensional normal distribution</a:t>
            </a:r>
          </a:p>
          <a:p>
            <a:pPr lvl="1" eaLnBrk="1" hangingPunct="1"/>
            <a:r>
              <a:rPr lang="en-US" altLang="en-US"/>
              <a:t>The noise is is also normal distribution</a:t>
            </a:r>
          </a:p>
        </p:txBody>
      </p:sp>
      <p:graphicFrame>
        <p:nvGraphicFramePr>
          <p:cNvPr id="30724" name="Object 4">
            <a:extLst>
              <a:ext uri="{FF2B5EF4-FFF2-40B4-BE49-F238E27FC236}">
                <a16:creationId xmlns:a16="http://schemas.microsoft.com/office/drawing/2014/main" id="{F0CC4B25-C0D6-8857-FEDB-8FD0122F2F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3657600"/>
          <a:ext cx="7620000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635250" imgH="660400" progId="Paint.Picture">
                  <p:embed/>
                </p:oleObj>
              </mc:Choice>
              <mc:Fallback>
                <p:oleObj name="Bitmap Image" r:id="rId3" imgW="2635250" imgH="660400" progId="Paint.Picture">
                  <p:embed/>
                  <p:pic>
                    <p:nvPicPr>
                      <p:cNvPr id="30724" name="Object 4">
                        <a:extLst>
                          <a:ext uri="{FF2B5EF4-FFF2-40B4-BE49-F238E27FC236}">
                            <a16:creationId xmlns:a16="http://schemas.microsoft.com/office/drawing/2014/main" id="{F0CC4B25-C0D6-8857-FEDB-8FD0122F2F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990600" y="3657600"/>
                        <a:ext cx="7620000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Oval 5">
            <a:extLst>
              <a:ext uri="{FF2B5EF4-FFF2-40B4-BE49-F238E27FC236}">
                <a16:creationId xmlns:a16="http://schemas.microsoft.com/office/drawing/2014/main" id="{E693BA78-F4E2-BC33-3984-3938C4C41710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191000" y="4114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6" name="Line 7">
            <a:extLst>
              <a:ext uri="{FF2B5EF4-FFF2-40B4-BE49-F238E27FC236}">
                <a16:creationId xmlns:a16="http://schemas.microsoft.com/office/drawing/2014/main" id="{4F7A4A1F-48EE-3BCE-7616-BA03E0AC6C2C}"/>
              </a:ext>
            </a:extLst>
          </p:cNvPr>
          <p:cNvSpPr>
            <a:spLocks noChangeShapeType="1"/>
          </p:cNvSpPr>
          <p:nvPr/>
        </p:nvSpPr>
        <p:spPr bwMode="blackWhite">
          <a:xfrm flipH="1" flipV="1">
            <a:off x="4648200" y="4724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Text Box 8">
            <a:extLst>
              <a:ext uri="{FF2B5EF4-FFF2-40B4-BE49-F238E27FC236}">
                <a16:creationId xmlns:a16="http://schemas.microsoft.com/office/drawing/2014/main" id="{12B4D32C-CF67-2B44-1A21-4989588E4DD3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4343400" y="5791200"/>
            <a:ext cx="48656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Covariance matrix, can be approximated</a:t>
            </a:r>
          </a:p>
          <a:p>
            <a:r>
              <a:rPr lang="en-US" altLang="en-US"/>
              <a:t>with the discussed method.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0CC8686-0A5F-059C-73CF-344FF3656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804944D-98A4-9947-7074-90449684B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FD5A2B4C-BD11-7D6E-6143-602A506A0F37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1203325" y="2012950"/>
            <a:ext cx="33639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(x11,x12,…x1m)   </a:t>
            </a:r>
            <a:r>
              <a:rPr lang="en-US" altLang="en-US">
                <a:sym typeface="Wingdings" pitchFamily="2" charset="2"/>
              </a:rPr>
              <a:t> vector</a:t>
            </a:r>
            <a:endParaRPr lang="en-US" altLang="en-US"/>
          </a:p>
        </p:txBody>
      </p:sp>
      <p:graphicFrame>
        <p:nvGraphicFramePr>
          <p:cNvPr id="32773" name="Object 5">
            <a:extLst>
              <a:ext uri="{FF2B5EF4-FFF2-40B4-BE49-F238E27FC236}">
                <a16:creationId xmlns:a16="http://schemas.microsoft.com/office/drawing/2014/main" id="{2B85D86F-0208-1787-CF2C-3349CC0077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30738" y="1981200"/>
          <a:ext cx="3222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05200" imgH="4978400" progId="Equation.3">
                  <p:embed/>
                </p:oleObj>
              </mc:Choice>
              <mc:Fallback>
                <p:oleObj name="Equation" r:id="rId3" imgW="3505200" imgH="4978400" progId="Equation.3">
                  <p:embed/>
                  <p:pic>
                    <p:nvPicPr>
                      <p:cNvPr id="32773" name="Object 5">
                        <a:extLst>
                          <a:ext uri="{FF2B5EF4-FFF2-40B4-BE49-F238E27FC236}">
                            <a16:creationId xmlns:a16="http://schemas.microsoft.com/office/drawing/2014/main" id="{2B85D86F-0208-1787-CF2C-3349CC0077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738" y="1981200"/>
                        <a:ext cx="32226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Text Box 6">
            <a:extLst>
              <a:ext uri="{FF2B5EF4-FFF2-40B4-BE49-F238E27FC236}">
                <a16:creationId xmlns:a16="http://schemas.microsoft.com/office/drawing/2014/main" id="{B323E3A2-4BB1-A388-2E16-649074EEA578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1219200" y="2393950"/>
            <a:ext cx="33639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(x21,x22,…x2m)   </a:t>
            </a:r>
            <a:r>
              <a:rPr lang="en-US" altLang="en-US">
                <a:sym typeface="Wingdings" pitchFamily="2" charset="2"/>
              </a:rPr>
              <a:t> vector</a:t>
            </a:r>
            <a:endParaRPr lang="en-US" altLang="en-US"/>
          </a:p>
        </p:txBody>
      </p:sp>
      <p:graphicFrame>
        <p:nvGraphicFramePr>
          <p:cNvPr id="32775" name="Object 7">
            <a:extLst>
              <a:ext uri="{FF2B5EF4-FFF2-40B4-BE49-F238E27FC236}">
                <a16:creationId xmlns:a16="http://schemas.microsoft.com/office/drawing/2014/main" id="{08CEE3BA-BD32-0DA6-D27C-922DE98CC9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33913" y="2362200"/>
          <a:ext cx="3492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797300" imgH="4978400" progId="Equation.3">
                  <p:embed/>
                </p:oleObj>
              </mc:Choice>
              <mc:Fallback>
                <p:oleObj name="Equation" r:id="rId5" imgW="3797300" imgH="4978400" progId="Equation.3">
                  <p:embed/>
                  <p:pic>
                    <p:nvPicPr>
                      <p:cNvPr id="32775" name="Object 7">
                        <a:extLst>
                          <a:ext uri="{FF2B5EF4-FFF2-40B4-BE49-F238E27FC236}">
                            <a16:creationId xmlns:a16="http://schemas.microsoft.com/office/drawing/2014/main" id="{08CEE3BA-BD32-0DA6-D27C-922DE98CC9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13" y="2362200"/>
                        <a:ext cx="3492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Text Box 8">
            <a:extLst>
              <a:ext uri="{FF2B5EF4-FFF2-40B4-BE49-F238E27FC236}">
                <a16:creationId xmlns:a16="http://schemas.microsoft.com/office/drawing/2014/main" id="{D870DF7C-A876-0030-6CD9-AAC20FEF3DCC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1295400" y="2757488"/>
            <a:ext cx="371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A728E0D-C970-1B56-20FE-0CF4476286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7C8A10A-9294-BAA0-7CDA-A0490095A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Problem: </a:t>
            </a:r>
          </a:p>
          <a:p>
            <a:pPr lvl="1" eaLnBrk="1" hangingPunct="1"/>
            <a:r>
              <a:rPr lang="en-US" altLang="en-US"/>
              <a:t>Given a vector yi, yi=xi+ri</a:t>
            </a:r>
          </a:p>
          <a:p>
            <a:pPr lvl="1" eaLnBrk="1" hangingPunct="1"/>
            <a:r>
              <a:rPr lang="en-US" altLang="en-US"/>
              <a:t>Find the vector xi</a:t>
            </a:r>
          </a:p>
          <a:p>
            <a:pPr lvl="1" eaLnBrk="1" hangingPunct="1"/>
            <a:r>
              <a:rPr lang="en-US" altLang="en-US"/>
              <a:t>Maximize the posterior prob P(X|Y)</a:t>
            </a:r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FFA9453-E026-78F7-D119-4F988D37B3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64AAD3F-A0B7-ECD5-4DD4-6F3D37333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Again, applying bayes rule</a:t>
            </a:r>
          </a:p>
        </p:txBody>
      </p:sp>
      <p:graphicFrame>
        <p:nvGraphicFramePr>
          <p:cNvPr id="36868" name="Object 4">
            <a:extLst>
              <a:ext uri="{FF2B5EF4-FFF2-40B4-BE49-F238E27FC236}">
                <a16:creationId xmlns:a16="http://schemas.microsoft.com/office/drawing/2014/main" id="{4AADD21B-5E86-F920-27AF-C2322C0E6E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2344738"/>
          <a:ext cx="44958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1911350" imgH="387350" progId="Paint.Picture">
                  <p:embed/>
                </p:oleObj>
              </mc:Choice>
              <mc:Fallback>
                <p:oleObj name="Bitmap Image" r:id="rId3" imgW="1911350" imgH="387350" progId="Paint.Picture">
                  <p:embed/>
                  <p:pic>
                    <p:nvPicPr>
                      <p:cNvPr id="36868" name="Object 4">
                        <a:extLst>
                          <a:ext uri="{FF2B5EF4-FFF2-40B4-BE49-F238E27FC236}">
                            <a16:creationId xmlns:a16="http://schemas.microsoft.com/office/drawing/2014/main" id="{4AADD21B-5E86-F920-27AF-C2322C0E6E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1828800" y="2344738"/>
                        <a:ext cx="44958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Text Box 5">
            <a:extLst>
              <a:ext uri="{FF2B5EF4-FFF2-40B4-BE49-F238E27FC236}">
                <a16:creationId xmlns:a16="http://schemas.microsoft.com/office/drawing/2014/main" id="{5B375F93-6EEF-3E78-290A-22C401FB2E42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1930400" y="2676525"/>
            <a:ext cx="228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i="1"/>
              <a:t>f</a:t>
            </a:r>
          </a:p>
        </p:txBody>
      </p:sp>
      <p:sp>
        <p:nvSpPr>
          <p:cNvPr id="36870" name="Oval 6">
            <a:extLst>
              <a:ext uri="{FF2B5EF4-FFF2-40B4-BE49-F238E27FC236}">
                <a16:creationId xmlns:a16="http://schemas.microsoft.com/office/drawing/2014/main" id="{E939B467-E392-591F-E8DA-B921A69B162B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572000" y="2878138"/>
            <a:ext cx="11430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871" name="Line 7">
            <a:extLst>
              <a:ext uri="{FF2B5EF4-FFF2-40B4-BE49-F238E27FC236}">
                <a16:creationId xmlns:a16="http://schemas.microsoft.com/office/drawing/2014/main" id="{C7DBDF2B-02BD-EAC0-E96F-0641CC3D87F8}"/>
              </a:ext>
            </a:extLst>
          </p:cNvPr>
          <p:cNvSpPr>
            <a:spLocks noChangeShapeType="1"/>
          </p:cNvSpPr>
          <p:nvPr/>
        </p:nvSpPr>
        <p:spPr bwMode="blackWhite">
          <a:xfrm flipH="1" flipV="1">
            <a:off x="5562600" y="3487738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Text Box 8">
            <a:extLst>
              <a:ext uri="{FF2B5EF4-FFF2-40B4-BE49-F238E27FC236}">
                <a16:creationId xmlns:a16="http://schemas.microsoft.com/office/drawing/2014/main" id="{11FEF2C6-920E-ABA7-7F94-4D590ADD4634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5791200" y="3519488"/>
            <a:ext cx="2263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Constant for all </a:t>
            </a:r>
            <a:r>
              <a:rPr lang="en-US" altLang="en-US" b="1"/>
              <a:t>x</a:t>
            </a:r>
            <a:r>
              <a:rPr lang="en-US" altLang="en-US"/>
              <a:t> </a:t>
            </a:r>
          </a:p>
        </p:txBody>
      </p:sp>
      <p:sp>
        <p:nvSpPr>
          <p:cNvPr id="36873" name="Text Box 9">
            <a:extLst>
              <a:ext uri="{FF2B5EF4-FFF2-40B4-BE49-F238E27FC236}">
                <a16:creationId xmlns:a16="http://schemas.microsoft.com/office/drawing/2014/main" id="{E01A4CCF-11C2-C901-73EB-5A959BD3D475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6553200" y="2116138"/>
            <a:ext cx="1752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Maximize this</a:t>
            </a:r>
          </a:p>
        </p:txBody>
      </p:sp>
      <p:sp>
        <p:nvSpPr>
          <p:cNvPr id="36874" name="Line 10">
            <a:extLst>
              <a:ext uri="{FF2B5EF4-FFF2-40B4-BE49-F238E27FC236}">
                <a16:creationId xmlns:a16="http://schemas.microsoft.com/office/drawing/2014/main" id="{F357A83E-226C-DF6F-63EB-74A9689D12C3}"/>
              </a:ext>
            </a:extLst>
          </p:cNvPr>
          <p:cNvSpPr>
            <a:spLocks noChangeShapeType="1"/>
          </p:cNvSpPr>
          <p:nvPr/>
        </p:nvSpPr>
        <p:spPr bwMode="blackWhite">
          <a:xfrm flipH="1">
            <a:off x="6096000" y="2268538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Oval 11">
            <a:extLst>
              <a:ext uri="{FF2B5EF4-FFF2-40B4-BE49-F238E27FC236}">
                <a16:creationId xmlns:a16="http://schemas.microsoft.com/office/drawing/2014/main" id="{F4CC2127-403C-6C39-8D49-62269B630388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038600" y="2268538"/>
            <a:ext cx="2209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876" name="Text Box 12">
            <a:extLst>
              <a:ext uri="{FF2B5EF4-FFF2-40B4-BE49-F238E27FC236}">
                <a16:creationId xmlns:a16="http://schemas.microsoft.com/office/drawing/2014/main" id="{EBBB301A-B3F5-DF77-4AD5-50BE5EA7F3A1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685800" y="4343400"/>
            <a:ext cx="6865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With f</a:t>
            </a:r>
            <a:r>
              <a:rPr lang="en-US" altLang="en-US" baseline="-25000"/>
              <a:t>y|x</a:t>
            </a:r>
            <a:r>
              <a:rPr lang="en-US" altLang="en-US"/>
              <a:t> (y|x) = f</a:t>
            </a:r>
            <a:r>
              <a:rPr lang="en-US" altLang="en-US" baseline="-25000"/>
              <a:t>R</a:t>
            </a:r>
            <a:r>
              <a:rPr lang="en-US" altLang="en-US"/>
              <a:t>(y-x), plug in the distributions fx and f</a:t>
            </a:r>
            <a:r>
              <a:rPr lang="en-US" altLang="en-US" baseline="-25000"/>
              <a:t>R</a:t>
            </a:r>
          </a:p>
        </p:txBody>
      </p:sp>
      <p:graphicFrame>
        <p:nvGraphicFramePr>
          <p:cNvPr id="36877" name="Object 13">
            <a:extLst>
              <a:ext uri="{FF2B5EF4-FFF2-40B4-BE49-F238E27FC236}">
                <a16:creationId xmlns:a16="http://schemas.microsoft.com/office/drawing/2014/main" id="{1B4D4886-4A12-977D-8C89-B41CB6F96E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5043488"/>
          <a:ext cx="6553200" cy="18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3187700" imgH="882650" progId="Paint.Picture">
                  <p:embed/>
                </p:oleObj>
              </mc:Choice>
              <mc:Fallback>
                <p:oleObj name="Bitmap Image" r:id="rId5" imgW="3187700" imgH="882650" progId="Paint.Picture">
                  <p:embed/>
                  <p:pic>
                    <p:nvPicPr>
                      <p:cNvPr id="36877" name="Object 13">
                        <a:extLst>
                          <a:ext uri="{FF2B5EF4-FFF2-40B4-BE49-F238E27FC236}">
                            <a16:creationId xmlns:a16="http://schemas.microsoft.com/office/drawing/2014/main" id="{1B4D4886-4A12-977D-8C89-B41CB6F96E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1143000" y="5043488"/>
                        <a:ext cx="6553200" cy="181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8" name="Rectangle 15">
            <a:extLst>
              <a:ext uri="{FF2B5EF4-FFF2-40B4-BE49-F238E27FC236}">
                <a16:creationId xmlns:a16="http://schemas.microsoft.com/office/drawing/2014/main" id="{B2C93C7E-94D3-EBEA-BE80-0C5E130F2534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7188200" y="6388100"/>
            <a:ext cx="4572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879" name="Text Box 16">
            <a:extLst>
              <a:ext uri="{FF2B5EF4-FFF2-40B4-BE49-F238E27FC236}">
                <a16:creationId xmlns:a16="http://schemas.microsoft.com/office/drawing/2014/main" id="{8115A9D6-24F8-09B5-1CF7-57B109732AEF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685800" y="4814888"/>
            <a:ext cx="2882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We find x to maximize: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43BCE3BD-BB8E-0BC7-4C85-CF1944D10D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B9156A40-E65D-407C-321A-A54D514D95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It’s equivalent to maximize the exponential part 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 function is maximized/minimized, when its derivative =0</a:t>
            </a:r>
          </a:p>
          <a:p>
            <a:pPr lvl="1" eaLnBrk="1" hangingPunct="1"/>
            <a:endParaRPr lang="en-US" altLang="en-US"/>
          </a:p>
        </p:txBody>
      </p:sp>
      <p:graphicFrame>
        <p:nvGraphicFramePr>
          <p:cNvPr id="38916" name="Object 4">
            <a:extLst>
              <a:ext uri="{FF2B5EF4-FFF2-40B4-BE49-F238E27FC236}">
                <a16:creationId xmlns:a16="http://schemas.microsoft.com/office/drawing/2014/main" id="{3424E308-14FB-EA9B-1D40-E6333E5166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2303463"/>
          <a:ext cx="64008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2679700" imgH="311150" progId="Paint.Picture">
                  <p:embed/>
                </p:oleObj>
              </mc:Choice>
              <mc:Fallback>
                <p:oleObj name="Bitmap Image" r:id="rId3" imgW="2679700" imgH="311150" progId="Paint.Picture">
                  <p:embed/>
                  <p:pic>
                    <p:nvPicPr>
                      <p:cNvPr id="38916" name="Object 4">
                        <a:extLst>
                          <a:ext uri="{FF2B5EF4-FFF2-40B4-BE49-F238E27FC236}">
                            <a16:creationId xmlns:a16="http://schemas.microsoft.com/office/drawing/2014/main" id="{3424E308-14FB-EA9B-1D40-E6333E5166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1524000" y="2303463"/>
                        <a:ext cx="6400800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>
            <a:extLst>
              <a:ext uri="{FF2B5EF4-FFF2-40B4-BE49-F238E27FC236}">
                <a16:creationId xmlns:a16="http://schemas.microsoft.com/office/drawing/2014/main" id="{37EB4EE9-AD45-3802-0936-44ABE2F798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4419600"/>
          <a:ext cx="41148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1606550" imgH="260350" progId="Paint.Picture">
                  <p:embed/>
                </p:oleObj>
              </mc:Choice>
              <mc:Fallback>
                <p:oleObj name="Bitmap Image" r:id="rId5" imgW="1606550" imgH="260350" progId="Paint.Picture">
                  <p:embed/>
                  <p:pic>
                    <p:nvPicPr>
                      <p:cNvPr id="38917" name="Object 5">
                        <a:extLst>
                          <a:ext uri="{FF2B5EF4-FFF2-40B4-BE49-F238E27FC236}">
                            <a16:creationId xmlns:a16="http://schemas.microsoft.com/office/drawing/2014/main" id="{37EB4EE9-AD45-3802-0936-44ABE2F798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2133600" y="4419600"/>
                        <a:ext cx="41148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Text Box 6">
            <a:extLst>
              <a:ext uri="{FF2B5EF4-FFF2-40B4-BE49-F238E27FC236}">
                <a16:creationId xmlns:a16="http://schemas.microsoft.com/office/drawing/2014/main" id="{E4654538-930D-AA29-A7F2-107B7C94B412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1355725" y="4603750"/>
            <a:ext cx="631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i.e.,</a:t>
            </a:r>
          </a:p>
        </p:txBody>
      </p:sp>
      <p:sp>
        <p:nvSpPr>
          <p:cNvPr id="38919" name="Text Box 7">
            <a:extLst>
              <a:ext uri="{FF2B5EF4-FFF2-40B4-BE49-F238E27FC236}">
                <a16:creationId xmlns:a16="http://schemas.microsoft.com/office/drawing/2014/main" id="{D0FD210F-B5FC-2648-367C-227DD302A1F6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1203325" y="5289550"/>
            <a:ext cx="4265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Solving the above equation, we get</a:t>
            </a:r>
          </a:p>
        </p:txBody>
      </p:sp>
      <p:graphicFrame>
        <p:nvGraphicFramePr>
          <p:cNvPr id="38920" name="Object 8">
            <a:extLst>
              <a:ext uri="{FF2B5EF4-FFF2-40B4-BE49-F238E27FC236}">
                <a16:creationId xmlns:a16="http://schemas.microsoft.com/office/drawing/2014/main" id="{4D0C1B80-7EAB-A1CE-764E-E1ABE545C3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5691188"/>
          <a:ext cx="51054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7" imgW="2095500" imgH="228600" progId="Paint.Picture">
                  <p:embed/>
                </p:oleObj>
              </mc:Choice>
              <mc:Fallback>
                <p:oleObj name="Bitmap Image" r:id="rId7" imgW="2095500" imgH="228600" progId="Paint.Picture">
                  <p:embed/>
                  <p:pic>
                    <p:nvPicPr>
                      <p:cNvPr id="38920" name="Object 8">
                        <a:extLst>
                          <a:ext uri="{FF2B5EF4-FFF2-40B4-BE49-F238E27FC236}">
                            <a16:creationId xmlns:a16="http://schemas.microsoft.com/office/drawing/2014/main" id="{4D0C1B80-7EAB-A1CE-764E-E1ABE545C3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2286000" y="5691188"/>
                        <a:ext cx="51054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25B0DEB-B23C-7BC4-FBC3-E60F9CA8A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5E31031-1BB7-36F1-CD44-5CE9D992BE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Definition of dataset</a:t>
            </a:r>
          </a:p>
          <a:p>
            <a:pPr lvl="1" eaLnBrk="1" hangingPunct="1"/>
            <a:r>
              <a:rPr lang="en-US" altLang="en-US"/>
              <a:t>Column by row table</a:t>
            </a:r>
          </a:p>
          <a:p>
            <a:pPr lvl="1" eaLnBrk="1" hangingPunct="1"/>
            <a:r>
              <a:rPr lang="en-US" altLang="en-US"/>
              <a:t>Each row is a record, or a vector</a:t>
            </a:r>
          </a:p>
          <a:p>
            <a:pPr lvl="1" eaLnBrk="1" hangingPunct="1"/>
            <a:r>
              <a:rPr lang="en-US" altLang="en-US"/>
              <a:t>Each column represents an attribute</a:t>
            </a:r>
          </a:p>
          <a:p>
            <a:pPr lvl="1" eaLnBrk="1" hangingPunct="1"/>
            <a:r>
              <a:rPr lang="en-US" altLang="en-US"/>
              <a:t>We also call it multidimensional data</a:t>
            </a:r>
          </a:p>
        </p:txBody>
      </p:sp>
      <p:graphicFrame>
        <p:nvGraphicFramePr>
          <p:cNvPr id="108548" name="Group 4">
            <a:extLst>
              <a:ext uri="{FF2B5EF4-FFF2-40B4-BE49-F238E27FC236}">
                <a16:creationId xmlns:a16="http://schemas.microsoft.com/office/drawing/2014/main" id="{2877F9BF-87EA-8695-485C-9A183AE5A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107706"/>
              </p:ext>
            </p:extLst>
          </p:nvPr>
        </p:nvGraphicFramePr>
        <p:xfrm>
          <a:off x="1707161" y="4693444"/>
          <a:ext cx="2286000" cy="91440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Verdan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Verdan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Verdana" pitchFamily="34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67" name="Line 23">
            <a:extLst>
              <a:ext uri="{FF2B5EF4-FFF2-40B4-BE49-F238E27FC236}">
                <a16:creationId xmlns:a16="http://schemas.microsoft.com/office/drawing/2014/main" id="{D6AD8186-8A32-E725-66A9-41EAD63E8457}"/>
              </a:ext>
            </a:extLst>
          </p:cNvPr>
          <p:cNvSpPr>
            <a:spLocks noChangeShapeType="1"/>
          </p:cNvSpPr>
          <p:nvPr/>
        </p:nvSpPr>
        <p:spPr bwMode="blackWhite">
          <a:xfrm flipH="1">
            <a:off x="4724400" y="5181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Text Box 24">
            <a:extLst>
              <a:ext uri="{FF2B5EF4-FFF2-40B4-BE49-F238E27FC236}">
                <a16:creationId xmlns:a16="http://schemas.microsoft.com/office/drawing/2014/main" id="{052A9D51-0121-3638-DC65-CC918D689F28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5318125" y="4967288"/>
            <a:ext cx="2855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A 3-dimensional record</a:t>
            </a:r>
          </a:p>
        </p:txBody>
      </p:sp>
      <p:sp>
        <p:nvSpPr>
          <p:cNvPr id="6169" name="Text Box 25">
            <a:extLst>
              <a:ext uri="{FF2B5EF4-FFF2-40B4-BE49-F238E27FC236}">
                <a16:creationId xmlns:a16="http://schemas.microsoft.com/office/drawing/2014/main" id="{5E47DEB8-2A2A-C96C-6466-D075FB9E3077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1685925" y="4129088"/>
            <a:ext cx="4257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2 records in the 3-attribute dataset</a:t>
            </a:r>
          </a:p>
        </p:txBody>
      </p:sp>
      <p:graphicFrame>
        <p:nvGraphicFramePr>
          <p:cNvPr id="2" name="Group 4">
            <a:extLst>
              <a:ext uri="{FF2B5EF4-FFF2-40B4-BE49-F238E27FC236}">
                <a16:creationId xmlns:a16="http://schemas.microsoft.com/office/drawing/2014/main" id="{E61AB900-ED97-AD77-FFA8-55D0D1906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25053"/>
              </p:ext>
            </p:extLst>
          </p:nvPr>
        </p:nvGraphicFramePr>
        <p:xfrm>
          <a:off x="4019394" y="5805488"/>
          <a:ext cx="2286000" cy="914400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Verdan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Verdan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Verdan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6050FAF-B9D3-EA54-A778-F5C08491154F}"/>
              </a:ext>
            </a:extLst>
          </p:cNvPr>
          <p:cNvSpPr txBox="1"/>
          <p:nvPr/>
        </p:nvSpPr>
        <p:spPr>
          <a:xfrm>
            <a:off x="597160" y="6114812"/>
            <a:ext cx="259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B+ Noise ~ N(0, 10)</a:t>
            </a:r>
          </a:p>
        </p:txBody>
      </p:sp>
      <p:cxnSp>
        <p:nvCxnSpPr>
          <p:cNvPr id="5" name="Curved Connector 4">
            <a:extLst>
              <a:ext uri="{FF2B5EF4-FFF2-40B4-BE49-F238E27FC236}">
                <a16:creationId xmlns:a16="http://schemas.microsoft.com/office/drawing/2014/main" id="{8AB12781-7C5A-1943-33A5-9C9FB189E41A}"/>
              </a:ext>
            </a:extLst>
          </p:cNvPr>
          <p:cNvCxnSpPr/>
          <p:nvPr/>
        </p:nvCxnSpPr>
        <p:spPr bwMode="auto">
          <a:xfrm>
            <a:off x="1757050" y="5743456"/>
            <a:ext cx="2236111" cy="702588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3543C1A-7D3C-B88B-3546-4874416A10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392396CD-5B9F-7359-1099-5B066478D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Reconstruction</a:t>
            </a:r>
          </a:p>
          <a:p>
            <a:pPr lvl="1" eaLnBrk="1" hangingPunct="1"/>
            <a:r>
              <a:rPr lang="en-US" altLang="en-US"/>
              <a:t>For each vector y, plug in the covariance, the mean of vector x, and the noise variance, we get the estimate of the corresponding x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9897ADEE-6FFB-050F-C344-C1EFCBADB5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Experiments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1EA406F-2A3F-9F98-7D87-016273F5D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Errors vs. number of dimensions</a:t>
            </a:r>
          </a:p>
        </p:txBody>
      </p:sp>
      <p:graphicFrame>
        <p:nvGraphicFramePr>
          <p:cNvPr id="43012" name="Object 4">
            <a:extLst>
              <a:ext uri="{FF2B5EF4-FFF2-40B4-BE49-F238E27FC236}">
                <a16:creationId xmlns:a16="http://schemas.microsoft.com/office/drawing/2014/main" id="{D6814E15-F246-07E3-FDE1-B0769EDF4E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1828800"/>
          <a:ext cx="4495800" cy="389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3155950" imgH="2730500" progId="Paint.Picture">
                  <p:embed/>
                </p:oleObj>
              </mc:Choice>
              <mc:Fallback>
                <p:oleObj name="Bitmap Image" r:id="rId3" imgW="3155950" imgH="2730500" progId="Paint.Picture">
                  <p:embed/>
                  <p:pic>
                    <p:nvPicPr>
                      <p:cNvPr id="43012" name="Object 4">
                        <a:extLst>
                          <a:ext uri="{FF2B5EF4-FFF2-40B4-BE49-F238E27FC236}">
                            <a16:creationId xmlns:a16="http://schemas.microsoft.com/office/drawing/2014/main" id="{D6814E15-F246-07E3-FDE1-B0769EDF4E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1752600" y="1828800"/>
                        <a:ext cx="4495800" cy="389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3" name="Text Box 5">
            <a:extLst>
              <a:ext uri="{FF2B5EF4-FFF2-40B4-BE49-F238E27FC236}">
                <a16:creationId xmlns:a16="http://schemas.microsoft.com/office/drawing/2014/main" id="{ED2A8CDE-D864-AD7C-8DB5-319A976ED759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746125" y="6051550"/>
            <a:ext cx="756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Conclusion: covariance between dimensions helps reduce errors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20A0ED2B-527B-D1DC-4CF4-583E4480B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0D8937FC-C7AC-073B-F363-159FCB4CE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Errors vs. # of principle components</a:t>
            </a:r>
          </a:p>
          <a:p>
            <a:pPr lvl="1" eaLnBrk="1" hangingPunct="1"/>
            <a:r>
              <a:rPr lang="en-US" altLang="en-US" sz="1800"/>
              <a:t># of PC : the correlation between dimensions</a:t>
            </a:r>
          </a:p>
        </p:txBody>
      </p:sp>
      <p:graphicFrame>
        <p:nvGraphicFramePr>
          <p:cNvPr id="45060" name="Object 4">
            <a:extLst>
              <a:ext uri="{FF2B5EF4-FFF2-40B4-BE49-F238E27FC236}">
                <a16:creationId xmlns:a16="http://schemas.microsoft.com/office/drawing/2014/main" id="{0703B31E-20E0-8E37-272C-161757F522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495550"/>
          <a:ext cx="396240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3238500" imgH="2730500" progId="Paint.Picture">
                  <p:embed/>
                </p:oleObj>
              </mc:Choice>
              <mc:Fallback>
                <p:oleObj name="Bitmap Image" r:id="rId3" imgW="3238500" imgH="2730500" progId="Paint.Picture">
                  <p:embed/>
                  <p:pic>
                    <p:nvPicPr>
                      <p:cNvPr id="45060" name="Object 4">
                        <a:extLst>
                          <a:ext uri="{FF2B5EF4-FFF2-40B4-BE49-F238E27FC236}">
                            <a16:creationId xmlns:a16="http://schemas.microsoft.com/office/drawing/2014/main" id="{0703B31E-20E0-8E37-272C-161757F522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2286000" y="2495550"/>
                        <a:ext cx="3962400" cy="334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Text Box 5">
            <a:extLst>
              <a:ext uri="{FF2B5EF4-FFF2-40B4-BE49-F238E27FC236}">
                <a16:creationId xmlns:a16="http://schemas.microsoft.com/office/drawing/2014/main" id="{97CB6062-0754-4A37-A541-3377477F666B}"/>
              </a:ext>
            </a:extLst>
          </p:cNvPr>
          <p:cNvSpPr txBox="1">
            <a:spLocks noChangeArrowheads="1"/>
          </p:cNvSpPr>
          <p:nvPr/>
        </p:nvSpPr>
        <p:spPr bwMode="blackWhite">
          <a:xfrm>
            <a:off x="898525" y="6203950"/>
            <a:ext cx="7815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/>
              <a:t>Conclusion: the # of principal components ~ the amount of noise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AC52EA6-F14B-4362-4EF9-87791705B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Discussion 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9CA0C8C-553C-E5A9-5654-B4661B545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key: find the covariance matrix of the original data X</a:t>
            </a:r>
          </a:p>
          <a:p>
            <a:pPr lvl="1" eaLnBrk="1" hangingPunct="1"/>
            <a:r>
              <a:rPr lang="en-US" altLang="en-US"/>
              <a:t>Increase the difficulty of Cov(X) estimation </a:t>
            </a:r>
            <a:r>
              <a:rPr lang="en-US" altLang="en-US">
                <a:sym typeface="Wingdings" pitchFamily="2" charset="2"/>
              </a:rPr>
              <a:t> decrease the accuracy of data reconstruction</a:t>
            </a:r>
            <a:r>
              <a:rPr lang="en-US" altLang="en-US"/>
              <a:t> </a:t>
            </a:r>
          </a:p>
          <a:p>
            <a:pPr eaLnBrk="1" hangingPunct="1"/>
            <a:r>
              <a:rPr lang="en-US" altLang="en-US"/>
              <a:t>Assumption of normal distribution for the Bayes method</a:t>
            </a:r>
          </a:p>
          <a:p>
            <a:pPr lvl="1" eaLnBrk="1" hangingPunct="1"/>
            <a:r>
              <a:rPr lang="en-US" altLang="en-US"/>
              <a:t>other distributions?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7B9E1A7-A92D-5CA6-DB9F-51CE195A2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Additive perturbation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624301A-3149-475C-E15E-3F5EA7D25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Z = X+Y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X is the original value, Y is random noise and Z is the perturbed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Data Z and the parameters of Y are published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e.g., Y is Gaussian N(0,1)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2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History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Used in statistical databases to protect sensitive attributes (late 80s to 90s)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Benefit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Allow distribution reconstruction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Allow individual user to do perturbation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Need to publish the noise distribution, however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4F280B5-99D7-2164-BA6C-A028B543FC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Applications in data mining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34A01FA-A405-C88B-1D9B-4D976C9C0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71487" lvl="1" indent="0" eaLnBrk="1" hangingPunct="1">
              <a:buNone/>
            </a:pPr>
            <a:r>
              <a:rPr lang="en-US" altLang="en-US" dirty="0"/>
              <a:t>Able to reconstruction column-wise distribution (approximately)</a:t>
            </a:r>
          </a:p>
          <a:p>
            <a:pPr marL="471487" lvl="1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Column-distribution based algorithms</a:t>
            </a:r>
          </a:p>
          <a:p>
            <a:pPr lvl="1" eaLnBrk="1" hangingPunct="1"/>
            <a:r>
              <a:rPr lang="en-US" altLang="en-US" dirty="0"/>
              <a:t>Decision tree</a:t>
            </a:r>
          </a:p>
          <a:p>
            <a:pPr lvl="1" eaLnBrk="1" hangingPunct="1"/>
            <a:r>
              <a:rPr lang="en-US" altLang="en-US" dirty="0"/>
              <a:t>Naïve Bayes classifier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C43895B-A459-7726-97B1-D9E8EA40D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Major issues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5D18DD3-1666-2FA9-D6B2-60D22705C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Privacy metrics</a:t>
            </a:r>
          </a:p>
          <a:p>
            <a:pPr eaLnBrk="1" hangingPunct="1"/>
            <a:r>
              <a:rPr lang="en-US" altLang="en-US"/>
              <a:t>Preserving information</a:t>
            </a:r>
          </a:p>
          <a:p>
            <a:pPr lvl="1" eaLnBrk="1" hangingPunct="1"/>
            <a:r>
              <a:rPr lang="en-US" altLang="en-US"/>
              <a:t>Distribution reconstruction algorithms</a:t>
            </a:r>
          </a:p>
          <a:p>
            <a:pPr lvl="1" eaLnBrk="1" hangingPunct="1"/>
            <a:r>
              <a:rPr lang="en-US" altLang="en-US"/>
              <a:t>Loss of information</a:t>
            </a:r>
          </a:p>
          <a:p>
            <a:pPr lvl="1" eaLnBrk="1" hangingPunct="1"/>
            <a:r>
              <a:rPr lang="en-US" altLang="en-US"/>
              <a:t>A tradeoff between loss of information and privacy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3DF3915-F70C-98D8-FE76-855FB9B297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675" y="152400"/>
            <a:ext cx="8001000" cy="1066800"/>
          </a:xfrm>
        </p:spPr>
        <p:txBody>
          <a:bodyPr/>
          <a:lstStyle/>
          <a:p>
            <a:pPr eaLnBrk="1" hangingPunct="1"/>
            <a:r>
              <a:rPr lang="en-US" altLang="en-US"/>
              <a:t>Privacy metrics for additive perturbation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97C2783-A053-E452-CF22-B7966DFB90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Variance/confidence based definition</a:t>
            </a:r>
          </a:p>
          <a:p>
            <a:pPr eaLnBrk="1" hangingPunct="1"/>
            <a:r>
              <a:rPr lang="en-US" altLang="en-US"/>
              <a:t>Mutual information based definition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ada">
  <a:themeElements>
    <a:clrScheme name="trada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trad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trada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da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da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D:\ckk\presentations\trada.ppt</Template>
  <TotalTime>12724</TotalTime>
  <Words>2529</Words>
  <Application>Microsoft Macintosh PowerPoint</Application>
  <PresentationFormat>On-screen Show (4:3)</PresentationFormat>
  <Paragraphs>484</Paragraphs>
  <Slides>53</Slides>
  <Notes>49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Verdana</vt:lpstr>
      <vt:lpstr>Arial</vt:lpstr>
      <vt:lpstr>Wingdings</vt:lpstr>
      <vt:lpstr>Times New Roman</vt:lpstr>
      <vt:lpstr>Symbol</vt:lpstr>
      <vt:lpstr>trada</vt:lpstr>
      <vt:lpstr>Bitmap Image</vt:lpstr>
      <vt:lpstr>Microsoft Equation 3.0</vt:lpstr>
      <vt:lpstr>Data Perturbation: the Basic Problem and Techniques</vt:lpstr>
      <vt:lpstr>Purpose</vt:lpstr>
      <vt:lpstr>Outline – additive perturbation</vt:lpstr>
      <vt:lpstr>Motivation</vt:lpstr>
      <vt:lpstr>PowerPoint Presentation</vt:lpstr>
      <vt:lpstr>Additive perturbation</vt:lpstr>
      <vt:lpstr>Applications in data mining</vt:lpstr>
      <vt:lpstr>Major issues</vt:lpstr>
      <vt:lpstr>Privacy metrics for additive perturbation</vt:lpstr>
      <vt:lpstr>Variance/confidence based definition</vt:lpstr>
      <vt:lpstr>Problem with Var/conf metric</vt:lpstr>
      <vt:lpstr>PowerPoint Presentation</vt:lpstr>
      <vt:lpstr>some information theory</vt:lpstr>
      <vt:lpstr>PowerPoint Presentation</vt:lpstr>
      <vt:lpstr>Distribution reconstruction</vt:lpstr>
      <vt:lpstr>Rakesh’s algorithm</vt:lpstr>
      <vt:lpstr>PowerPoint Presentation</vt:lpstr>
      <vt:lpstr>PowerPoint Presentation</vt:lpstr>
      <vt:lpstr>Make it more efficient…</vt:lpstr>
      <vt:lpstr>Can use EM algorithm to solve it</vt:lpstr>
      <vt:lpstr>PowerPoint Presentation</vt:lpstr>
      <vt:lpstr>Evaluating loss of information</vt:lpstr>
      <vt:lpstr>More distribution distance measures</vt:lpstr>
      <vt:lpstr>Evaluating loss of information</vt:lpstr>
      <vt:lpstr>Data Mining with Additive Perturbation</vt:lpstr>
      <vt:lpstr>A bit more details…</vt:lpstr>
      <vt:lpstr>When to reconstruct distribution</vt:lpstr>
      <vt:lpstr>Problems with these studies</vt:lpstr>
      <vt:lpstr>Summary (so far)</vt:lpstr>
      <vt:lpstr>PowerPoint Presentation</vt:lpstr>
      <vt:lpstr>Additive Data Perturbation:  data reconstruction attacks</vt:lpstr>
      <vt:lpstr>Major weakness</vt:lpstr>
      <vt:lpstr>Outline</vt:lpstr>
      <vt:lpstr>Overview</vt:lpstr>
      <vt:lpstr>Two major approaches</vt:lpstr>
      <vt:lpstr>Variance and covariance</vt:lpstr>
      <vt:lpstr>PCA intuition</vt:lpstr>
      <vt:lpstr>PowerPoint Presentation</vt:lpstr>
      <vt:lpstr>How to do PCA?</vt:lpstr>
      <vt:lpstr>Explanation of PCA</vt:lpstr>
      <vt:lpstr>PowerPoint Presentation</vt:lpstr>
      <vt:lpstr>PCA-based reconstruction</vt:lpstr>
      <vt:lpstr>PowerPoint Presentation</vt:lpstr>
      <vt:lpstr>Error analysis</vt:lpstr>
      <vt:lpstr>Bayes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Experiments</vt:lpstr>
      <vt:lpstr> </vt:lpstr>
      <vt:lpstr>Discussion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Privacy-Aware Computing</dc:title>
  <dc:creator>Keke Chen</dc:creator>
  <cp:lastModifiedBy>Keke Chen</cp:lastModifiedBy>
  <cp:revision>93</cp:revision>
  <dcterms:created xsi:type="dcterms:W3CDTF">2009-01-06T19:19:26Z</dcterms:created>
  <dcterms:modified xsi:type="dcterms:W3CDTF">2022-09-08T22:46:09Z</dcterms:modified>
</cp:coreProperties>
</file>