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470" r:id="rId4"/>
    <p:sldId id="258" r:id="rId5"/>
    <p:sldId id="259" r:id="rId6"/>
    <p:sldId id="260" r:id="rId7"/>
    <p:sldId id="261" r:id="rId8"/>
    <p:sldId id="471" r:id="rId9"/>
    <p:sldId id="472" r:id="rId10"/>
    <p:sldId id="403" r:id="rId11"/>
    <p:sldId id="404" r:id="rId12"/>
    <p:sldId id="405" r:id="rId13"/>
    <p:sldId id="406" r:id="rId14"/>
    <p:sldId id="407" r:id="rId15"/>
    <p:sldId id="408" r:id="rId16"/>
    <p:sldId id="410" r:id="rId17"/>
    <p:sldId id="411" r:id="rId18"/>
    <p:sldId id="414" r:id="rId19"/>
    <p:sldId id="469" r:id="rId20"/>
    <p:sldId id="418" r:id="rId21"/>
    <p:sldId id="419" r:id="rId22"/>
    <p:sldId id="420" r:id="rId23"/>
    <p:sldId id="421" r:id="rId24"/>
    <p:sldId id="422" r:id="rId25"/>
    <p:sldId id="424" r:id="rId26"/>
    <p:sldId id="475" r:id="rId27"/>
    <p:sldId id="474" r:id="rId28"/>
    <p:sldId id="4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ke" userId="e0ea7d7d6a359e13" providerId="LiveId" clId="{8F7F1B95-C714-4D73-8414-CCC0E28C78BF}"/>
    <pc:docChg chg="modSld">
      <pc:chgData name="Keke" userId="e0ea7d7d6a359e13" providerId="LiveId" clId="{8F7F1B95-C714-4D73-8414-CCC0E28C78BF}" dt="2022-02-15T21:40:19.411" v="1" actId="9405"/>
      <pc:docMkLst>
        <pc:docMk/>
      </pc:docMkLst>
      <pc:sldChg chg="addSp mod">
        <pc:chgData name="Keke" userId="e0ea7d7d6a359e13" providerId="LiveId" clId="{8F7F1B95-C714-4D73-8414-CCC0E28C78BF}" dt="2022-02-15T21:40:19.411" v="1" actId="9405"/>
        <pc:sldMkLst>
          <pc:docMk/>
          <pc:sldMk cId="569759093" sldId="259"/>
        </pc:sldMkLst>
        <pc:inkChg chg="add">
          <ac:chgData name="Keke" userId="e0ea7d7d6a359e13" providerId="LiveId" clId="{8F7F1B95-C714-4D73-8414-CCC0E28C78BF}" dt="2022-02-15T21:40:14.186" v="0" actId="9405"/>
          <ac:inkMkLst>
            <pc:docMk/>
            <pc:sldMk cId="569759093" sldId="259"/>
            <ac:inkMk id="5" creationId="{4DD74994-E5C0-417C-B5BD-B7E42BD8CEF3}"/>
          </ac:inkMkLst>
        </pc:inkChg>
        <pc:inkChg chg="add">
          <ac:chgData name="Keke" userId="e0ea7d7d6a359e13" providerId="LiveId" clId="{8F7F1B95-C714-4D73-8414-CCC0E28C78BF}" dt="2022-02-15T21:40:19.411" v="1" actId="9405"/>
          <ac:inkMkLst>
            <pc:docMk/>
            <pc:sldMk cId="569759093" sldId="259"/>
            <ac:inkMk id="6" creationId="{3140A09A-F5FF-4C35-A2B8-659863ECE4C3}"/>
          </ac:inkMkLst>
        </pc:inkChg>
      </pc:sldChg>
    </pc:docChg>
  </pc:docChgLst>
  <pc:docChgLst>
    <pc:chgData name="Keke Chen" userId="e0ea7d7d6a359e13" providerId="LiveId" clId="{A33FBA1D-E0C6-814D-AF9E-AB4DCF9FCC77}"/>
    <pc:docChg chg="custSel addSld modSld">
      <pc:chgData name="Keke Chen" userId="e0ea7d7d6a359e13" providerId="LiveId" clId="{A33FBA1D-E0C6-814D-AF9E-AB4DCF9FCC77}" dt="2023-02-02T21:15:06.092" v="929" actId="20577"/>
      <pc:docMkLst>
        <pc:docMk/>
      </pc:docMkLst>
      <pc:sldChg chg="modSp mod">
        <pc:chgData name="Keke Chen" userId="e0ea7d7d6a359e13" providerId="LiveId" clId="{A33FBA1D-E0C6-814D-AF9E-AB4DCF9FCC77}" dt="2023-02-02T21:15:06.092" v="929" actId="20577"/>
        <pc:sldMkLst>
          <pc:docMk/>
          <pc:sldMk cId="719117332" sldId="258"/>
        </pc:sldMkLst>
        <pc:spChg chg="mod">
          <ac:chgData name="Keke Chen" userId="e0ea7d7d6a359e13" providerId="LiveId" clId="{A33FBA1D-E0C6-814D-AF9E-AB4DCF9FCC77}" dt="2023-02-02T21:15:06.092" v="929" actId="20577"/>
          <ac:spMkLst>
            <pc:docMk/>
            <pc:sldMk cId="719117332" sldId="258"/>
            <ac:spMk id="2" creationId="{4D7FDC35-C0F9-A440-A34A-8E5229F804A1}"/>
          </ac:spMkLst>
        </pc:spChg>
      </pc:sldChg>
      <pc:sldChg chg="delSp mod">
        <pc:chgData name="Keke Chen" userId="e0ea7d7d6a359e13" providerId="LiveId" clId="{A33FBA1D-E0C6-814D-AF9E-AB4DCF9FCC77}" dt="2023-01-31T17:54:21.648" v="38" actId="478"/>
        <pc:sldMkLst>
          <pc:docMk/>
          <pc:sldMk cId="569759093" sldId="259"/>
        </pc:sldMkLst>
        <pc:inkChg chg="del">
          <ac:chgData name="Keke Chen" userId="e0ea7d7d6a359e13" providerId="LiveId" clId="{A33FBA1D-E0C6-814D-AF9E-AB4DCF9FCC77}" dt="2023-01-31T17:54:21.648" v="38" actId="478"/>
          <ac:inkMkLst>
            <pc:docMk/>
            <pc:sldMk cId="569759093" sldId="259"/>
            <ac:inkMk id="6" creationId="{3140A09A-F5FF-4C35-A2B8-659863ECE4C3}"/>
          </ac:inkMkLst>
        </pc:inkChg>
      </pc:sldChg>
      <pc:sldChg chg="modSp mod">
        <pc:chgData name="Keke Chen" userId="e0ea7d7d6a359e13" providerId="LiveId" clId="{A33FBA1D-E0C6-814D-AF9E-AB4DCF9FCC77}" dt="2023-01-31T20:48:11.045" v="580" actId="20577"/>
        <pc:sldMkLst>
          <pc:docMk/>
          <pc:sldMk cId="1430012800" sldId="411"/>
        </pc:sldMkLst>
        <pc:spChg chg="mod">
          <ac:chgData name="Keke Chen" userId="e0ea7d7d6a359e13" providerId="LiveId" clId="{A33FBA1D-E0C6-814D-AF9E-AB4DCF9FCC77}" dt="2023-01-31T20:48:11.045" v="580" actId="20577"/>
          <ac:spMkLst>
            <pc:docMk/>
            <pc:sldMk cId="1430012800" sldId="411"/>
            <ac:spMk id="29698" creationId="{B3BE0051-5FC8-614E-91EC-12541D69A72E}"/>
          </ac:spMkLst>
        </pc:spChg>
        <pc:spChg chg="mod">
          <ac:chgData name="Keke Chen" userId="e0ea7d7d6a359e13" providerId="LiveId" clId="{A33FBA1D-E0C6-814D-AF9E-AB4DCF9FCC77}" dt="2023-01-31T20:48:07.420" v="576" actId="21"/>
          <ac:spMkLst>
            <pc:docMk/>
            <pc:sldMk cId="1430012800" sldId="411"/>
            <ac:spMk id="32771" creationId="{BA9B2880-43B8-4A4C-A53F-FB3021F3A8EB}"/>
          </ac:spMkLst>
        </pc:spChg>
      </pc:sldChg>
      <pc:sldChg chg="modSp mod">
        <pc:chgData name="Keke Chen" userId="e0ea7d7d6a359e13" providerId="LiveId" clId="{A33FBA1D-E0C6-814D-AF9E-AB4DCF9FCC77}" dt="2023-01-31T20:47:40.398" v="575" actId="20577"/>
        <pc:sldMkLst>
          <pc:docMk/>
          <pc:sldMk cId="2299148438" sldId="420"/>
        </pc:sldMkLst>
        <pc:spChg chg="mod">
          <ac:chgData name="Keke Chen" userId="e0ea7d7d6a359e13" providerId="LiveId" clId="{A33FBA1D-E0C6-814D-AF9E-AB4DCF9FCC77}" dt="2023-01-31T20:47:40.398" v="575" actId="20577"/>
          <ac:spMkLst>
            <pc:docMk/>
            <pc:sldMk cId="2299148438" sldId="420"/>
            <ac:spMk id="38914" creationId="{D694E8F7-D240-C04E-88F5-50C82B780CAD}"/>
          </ac:spMkLst>
        </pc:spChg>
      </pc:sldChg>
      <pc:sldChg chg="modSp mod">
        <pc:chgData name="Keke Chen" userId="e0ea7d7d6a359e13" providerId="LiveId" clId="{A33FBA1D-E0C6-814D-AF9E-AB4DCF9FCC77}" dt="2023-02-02T21:13:53.839" v="893" actId="20577"/>
        <pc:sldMkLst>
          <pc:docMk/>
          <pc:sldMk cId="2759086988" sldId="470"/>
        </pc:sldMkLst>
        <pc:spChg chg="mod">
          <ac:chgData name="Keke Chen" userId="e0ea7d7d6a359e13" providerId="LiveId" clId="{A33FBA1D-E0C6-814D-AF9E-AB4DCF9FCC77}" dt="2023-02-02T21:13:53.839" v="893" actId="20577"/>
          <ac:spMkLst>
            <pc:docMk/>
            <pc:sldMk cId="2759086988" sldId="470"/>
            <ac:spMk id="3" creationId="{67BC83B1-0918-704D-A394-6ED02FF276AC}"/>
          </ac:spMkLst>
        </pc:spChg>
      </pc:sldChg>
      <pc:sldChg chg="modSp mod">
        <pc:chgData name="Keke Chen" userId="e0ea7d7d6a359e13" providerId="LiveId" clId="{A33FBA1D-E0C6-814D-AF9E-AB4DCF9FCC77}" dt="2023-01-31T17:55:29.202" v="68" actId="20577"/>
        <pc:sldMkLst>
          <pc:docMk/>
          <pc:sldMk cId="3867989205" sldId="472"/>
        </pc:sldMkLst>
        <pc:spChg chg="mod">
          <ac:chgData name="Keke Chen" userId="e0ea7d7d6a359e13" providerId="LiveId" clId="{A33FBA1D-E0C6-814D-AF9E-AB4DCF9FCC77}" dt="2023-01-31T17:55:29.202" v="68" actId="20577"/>
          <ac:spMkLst>
            <pc:docMk/>
            <pc:sldMk cId="3867989205" sldId="472"/>
            <ac:spMk id="2" creationId="{B9DBD020-E5C1-ED43-AE66-9072966F0F71}"/>
          </ac:spMkLst>
        </pc:spChg>
      </pc:sldChg>
      <pc:sldChg chg="modSp mod">
        <pc:chgData name="Keke Chen" userId="e0ea7d7d6a359e13" providerId="LiveId" clId="{A33FBA1D-E0C6-814D-AF9E-AB4DCF9FCC77}" dt="2023-01-31T17:56:20.472" v="110" actId="20577"/>
        <pc:sldMkLst>
          <pc:docMk/>
          <pc:sldMk cId="271426760" sldId="473"/>
        </pc:sldMkLst>
        <pc:spChg chg="mod">
          <ac:chgData name="Keke Chen" userId="e0ea7d7d6a359e13" providerId="LiveId" clId="{A33FBA1D-E0C6-814D-AF9E-AB4DCF9FCC77}" dt="2023-01-31T17:56:20.472" v="110" actId="20577"/>
          <ac:spMkLst>
            <pc:docMk/>
            <pc:sldMk cId="271426760" sldId="473"/>
            <ac:spMk id="2" creationId="{5B69E9F0-6032-8148-80D8-9DE1FDD2D082}"/>
          </ac:spMkLst>
        </pc:spChg>
      </pc:sldChg>
      <pc:sldChg chg="modSp new mod">
        <pc:chgData name="Keke Chen" userId="e0ea7d7d6a359e13" providerId="LiveId" clId="{A33FBA1D-E0C6-814D-AF9E-AB4DCF9FCC77}" dt="2023-01-31T20:50:43.702" v="849" actId="20577"/>
        <pc:sldMkLst>
          <pc:docMk/>
          <pc:sldMk cId="2507808439" sldId="474"/>
        </pc:sldMkLst>
        <pc:spChg chg="mod">
          <ac:chgData name="Keke Chen" userId="e0ea7d7d6a359e13" providerId="LiveId" clId="{A33FBA1D-E0C6-814D-AF9E-AB4DCF9FCC77}" dt="2023-01-31T17:56:47.402" v="129" actId="20577"/>
          <ac:spMkLst>
            <pc:docMk/>
            <pc:sldMk cId="2507808439" sldId="474"/>
            <ac:spMk id="2" creationId="{3E353957-6160-FE57-D3E3-89087DCD2F61}"/>
          </ac:spMkLst>
        </pc:spChg>
        <pc:spChg chg="mod">
          <ac:chgData name="Keke Chen" userId="e0ea7d7d6a359e13" providerId="LiveId" clId="{A33FBA1D-E0C6-814D-AF9E-AB4DCF9FCC77}" dt="2023-01-31T20:50:43.702" v="849" actId="20577"/>
          <ac:spMkLst>
            <pc:docMk/>
            <pc:sldMk cId="2507808439" sldId="474"/>
            <ac:spMk id="3" creationId="{CC23A9CF-46F6-55A2-7DEC-FD2355A437CE}"/>
          </ac:spMkLst>
        </pc:spChg>
      </pc:sldChg>
      <pc:sldChg chg="modSp new mod">
        <pc:chgData name="Keke Chen" userId="e0ea7d7d6a359e13" providerId="LiveId" clId="{A33FBA1D-E0C6-814D-AF9E-AB4DCF9FCC77}" dt="2023-01-31T20:49:29.711" v="752" actId="20577"/>
        <pc:sldMkLst>
          <pc:docMk/>
          <pc:sldMk cId="1032616268" sldId="475"/>
        </pc:sldMkLst>
        <pc:spChg chg="mod">
          <ac:chgData name="Keke Chen" userId="e0ea7d7d6a359e13" providerId="LiveId" clId="{A33FBA1D-E0C6-814D-AF9E-AB4DCF9FCC77}" dt="2023-01-31T20:48:37.150" v="622" actId="20577"/>
          <ac:spMkLst>
            <pc:docMk/>
            <pc:sldMk cId="1032616268" sldId="475"/>
            <ac:spMk id="2" creationId="{C0D97EBF-82BA-082C-B4F0-062B391D4F8A}"/>
          </ac:spMkLst>
        </pc:spChg>
        <pc:spChg chg="mod">
          <ac:chgData name="Keke Chen" userId="e0ea7d7d6a359e13" providerId="LiveId" clId="{A33FBA1D-E0C6-814D-AF9E-AB4DCF9FCC77}" dt="2023-01-31T20:49:29.711" v="752" actId="20577"/>
          <ac:spMkLst>
            <pc:docMk/>
            <pc:sldMk cId="1032616268" sldId="475"/>
            <ac:spMk id="3" creationId="{0015527F-DC8D-56AC-F714-B93FC542CE32}"/>
          </ac:spMkLst>
        </pc:spChg>
      </pc:sldChg>
    </pc:docChg>
  </pc:docChgLst>
  <pc:docChgLst>
    <pc:chgData name="Keke Chen" userId="e0ea7d7d6a359e13" providerId="LiveId" clId="{86BA90E1-6FD9-264D-BA8B-11C50541FF3C}"/>
    <pc:docChg chg="modSld">
      <pc:chgData name="Keke Chen" userId="e0ea7d7d6a359e13" providerId="LiveId" clId="{86BA90E1-6FD9-264D-BA8B-11C50541FF3C}" dt="2022-02-10T15:43:01.052" v="15" actId="1076"/>
      <pc:docMkLst>
        <pc:docMk/>
      </pc:docMkLst>
      <pc:sldChg chg="addSp modSp mod">
        <pc:chgData name="Keke Chen" userId="e0ea7d7d6a359e13" providerId="LiveId" clId="{86BA90E1-6FD9-264D-BA8B-11C50541FF3C}" dt="2022-02-10T15:43:01.052" v="15" actId="1076"/>
        <pc:sldMkLst>
          <pc:docMk/>
          <pc:sldMk cId="504324775" sldId="257"/>
        </pc:sldMkLst>
        <pc:spChg chg="add mod">
          <ac:chgData name="Keke Chen" userId="e0ea7d7d6a359e13" providerId="LiveId" clId="{86BA90E1-6FD9-264D-BA8B-11C50541FF3C}" dt="2022-02-10T15:43:01.052" v="15" actId="1076"/>
          <ac:spMkLst>
            <pc:docMk/>
            <pc:sldMk cId="504324775" sldId="257"/>
            <ac:spMk id="5" creationId="{3CFE6D8A-3E0A-D543-98C0-340B22E159F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15T21:40:14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22143 0 0,'0'0'2400'0'0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2T00:52:01.3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 0,'0'0,"-6"13,-4 4,-3-4,-1-8,3-4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31B9-1646-DF4B-9AE2-A9627578680D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5B5D0-9464-D94C-A18B-8555A9E3B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0390B8F-4842-324C-AFDC-28DFA808A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FD9F318-AA4D-D647-BE57-9CF020C0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Nevertheless: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Google ignores common words and characters such as where, the, how, and other digits and letters which slow down your search without improving the results.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(Though you can explicitly ask for them to remain.)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11F6C9F-2A61-F949-8C65-3A08C11C4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88FA7D5-6718-8C48-B0C8-E6F022894DA3}" type="slidenum">
              <a:rPr kumimoji="0" lang="en-US" altLang="en-US">
                <a:latin typeface="Lucida Sans" panose="020B0602030504020204" pitchFamily="34" charset="77"/>
              </a:rPr>
              <a:pPr>
                <a:spcBef>
                  <a:spcPct val="0"/>
                </a:spcBef>
              </a:pPr>
              <a:t>16</a:t>
            </a:fld>
            <a:endParaRPr kumimoji="0" lang="en-US" alt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0933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A1741D6-3D68-1048-B8D6-8CF29DFDF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8D3A296-2FE5-8945-AE2E-E30D11A42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careses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parties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separational -&gt; separate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factional -&gt; faction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50D6A39-F3FC-F740-92C3-B3FDA5810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D785C3-9818-9343-BC7E-7044FC59FD48}" type="slidenum">
              <a:rPr kumimoji="0" lang="en-US" altLang="en-US">
                <a:latin typeface="Lucida Sans" panose="020B0602030504020204" pitchFamily="34" charset="77"/>
              </a:rPr>
              <a:pPr>
                <a:spcBef>
                  <a:spcPct val="0"/>
                </a:spcBef>
              </a:pPr>
              <a:t>23</a:t>
            </a:fld>
            <a:endParaRPr kumimoji="0" lang="en-US" altLang="en-US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7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4EAC-6588-B346-ABF4-A560F44A7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29894-85E2-AE4F-A410-73B0427F1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FC730-C9F4-D942-8968-94C7FE2E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B40DC-D40D-4641-811B-1866D4B2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6AE83-B709-0946-B8A0-C481EFEB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70FF-E43D-0F4B-AC7C-2F16C354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0BD74-CAE4-A543-8F05-62D7E7EEA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FCC99-2B0E-6640-9FA9-B7672728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8E73A-15C8-664B-AECD-581C4C47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34C6-6619-074D-A8FA-060E56F1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E2888-E7CE-6B4A-8DFB-8DB02761E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8C9ED-ED64-2345-8B6B-CBDDC77F5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D15BD-B3D9-0645-99EF-C3B1FEAB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692B-B90E-364F-A3B2-04DF01CF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2343-0764-9E44-A9C8-3143F016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FBE6-B153-2E4D-A37D-0455C0D7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8DE78-A8A1-6747-BC5F-5B767BF5D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CFDD-0B24-2542-8892-96CBBC12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5FBA-2D65-4F48-9732-F223E290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71BF-D351-2D4E-B07E-87E0AEF3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5F95-5557-B849-8E4F-BAB2D5AC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29088-808E-874F-B826-DFEB91E1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D0439-E416-254D-A79D-FC8900A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D978C-C1DC-6746-A791-E9D8DC46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A95A-378E-D24C-A406-663B80C3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B950-EED2-544A-A323-03401419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D04C-2F3F-5E4E-83A2-8A078F4CB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F6E2D-0FDC-0341-8414-47057A5D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76D8D-E651-5D4A-9D88-138B4710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F96E6-BD38-D746-BB95-34496FA7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5877-2AB8-734C-BEAC-C06CD49E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2AFC-1DF6-6643-BE09-61A6DE8D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4EF6-04D6-B44F-A123-DEA6915A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EA913-DC9D-8C41-A1E0-EAB2B1655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F8A75-2D77-FF4B-9EDE-C229D1668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4FDB5-1760-A348-A6E3-746F92580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0177D-9700-5A40-AE04-F2E4B8CC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829F6-3481-9441-A0AB-FEC6184B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09C34-CCC3-564A-A229-D9BB47B3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1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A44C-FE4A-F74F-AD0A-D0E101C7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92403-046D-BD49-BF6B-CB5B9FDC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0C91F-5C15-214B-B099-E52CD2A8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C0090-8A7B-8D45-8B9A-A7D3905A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42F4B-BAEC-B040-A99A-92E6023B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6D7EE-AA4A-744E-861F-0D9A658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F9B5A-95A4-3643-9EE1-9B92B815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692F-33EA-ED45-98CE-8B1CE200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7A52-CFC0-6348-8C1F-DA8417CD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BD856-4BA4-7440-B8B9-F32E5F5E3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B253-EBA1-9444-93CA-90402ED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004A-6887-4543-9405-9306CEE6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12B79-5EC3-2B4C-914D-99F6D702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360-D96C-0649-B538-016EBF0C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B4F5D-6E9D-0241-80AA-B1657846C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D2BFA-5115-D140-ACDB-C8393DA9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EC1F6-9289-8B42-820B-FAD8E148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AAF0C-8BBD-F949-B0B5-9B82AC05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3DAF9-743C-EA4B-82CC-39846CA3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AD47B-ACE1-F846-8EAA-AE6A8902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7988D-44C6-D54E-BD64-E4E6D2126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2C37F-FDF6-EB41-B8BB-557C2FBD4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7871-9267-844E-AE63-83180E287FCE}" type="datetimeFigureOut">
              <a:rPr lang="en-US" smtClean="0"/>
              <a:t>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5339-65D8-8B4F-BBC5-3189C979C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E37A3-FA07-254A-BA45-D6742B817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88174-9C6B-1E43-A07F-D833B8DF5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5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1B2C-8DA3-B142-AD28-6B6129094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5F5D2-D8E8-4F49-BA36-6C51FE5ED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69DD497-1E80-F544-8B4A-13576FFF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Text transformations: Tokenization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2FD1BF7-5EAC-BE42-A12F-38FA5FC31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u="sng">
                <a:solidFill>
                  <a:srgbClr val="A40508"/>
                </a:solidFill>
                <a:ea typeface="ＭＳ Ｐゴシック" charset="-128"/>
                <a:cs typeface="ＭＳ Ｐゴシック" charset="-128"/>
              </a:rPr>
              <a:t>Input</a:t>
            </a:r>
            <a:r>
              <a:rPr lang="en-US">
                <a:ea typeface="ＭＳ Ｐゴシック" charset="-128"/>
                <a:cs typeface="ＭＳ Ｐゴシック" charset="-128"/>
              </a:rPr>
              <a:t>: “</a:t>
            </a:r>
            <a:r>
              <a:rPr lang="en-US" b="1" i="1">
                <a:ea typeface="ＭＳ Ｐゴシック" charset="-128"/>
                <a:cs typeface="ＭＳ Ｐゴシック" charset="-128"/>
              </a:rPr>
              <a:t>Friends, Romans and Countrymen</a:t>
            </a:r>
            <a:r>
              <a:rPr lang="en-US">
                <a:ea typeface="ＭＳ Ｐゴシック" charset="-128"/>
                <a:cs typeface="ＭＳ Ｐゴシック" charset="-128"/>
              </a:rPr>
              <a:t>”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u="sng">
                <a:solidFill>
                  <a:srgbClr val="A40508"/>
                </a:solidFill>
                <a:ea typeface="ＭＳ Ｐゴシック" charset="-128"/>
                <a:cs typeface="ＭＳ Ｐゴシック" charset="-128"/>
              </a:rPr>
              <a:t>Output</a:t>
            </a:r>
            <a:r>
              <a:rPr lang="en-US">
                <a:ea typeface="ＭＳ Ｐゴシック" charset="-128"/>
                <a:cs typeface="ＭＳ Ｐゴシック" charset="-128"/>
              </a:rPr>
              <a:t>: Tokens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b="1" i="1"/>
              <a:t>Friends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b="1" i="1"/>
              <a:t>Romans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b="1" i="1"/>
              <a:t>Countrymen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/>
              <a:t>A </a:t>
            </a:r>
            <a:r>
              <a:rPr lang="en-US">
                <a:solidFill>
                  <a:schemeClr val="accent5"/>
                </a:solidFill>
                <a:ea typeface="ＭＳ Ｐゴシック" charset="-128"/>
                <a:cs typeface="ＭＳ Ｐゴシック" charset="-128"/>
              </a:rPr>
              <a:t>token</a:t>
            </a:r>
            <a:r>
              <a:rPr lang="en-US">
                <a:ea typeface="ＭＳ Ｐゴシック" charset="-128"/>
                <a:cs typeface="ＭＳ Ｐゴシック" charset="-128"/>
              </a:rPr>
              <a:t> is an instance of a sequence of characters</a:t>
            </a:r>
            <a:endParaRPr lang="en-US"/>
          </a:p>
          <a:p>
            <a:pPr eaLnBrk="1" hangingPunct="1">
              <a:buFont typeface="Wingdings" charset="2"/>
              <a:buChar char="§"/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Each such token is now a candidate for </a:t>
            </a:r>
            <a:r>
              <a:rPr lang="en-US" u="sng">
                <a:ea typeface="ＭＳ Ｐゴシック" charset="-128"/>
                <a:cs typeface="ＭＳ Ｐゴシック" charset="-128"/>
              </a:rPr>
              <a:t>further processing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55335C7B-FBC0-8644-BD76-7FB8191A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2.2.1</a:t>
            </a:r>
          </a:p>
        </p:txBody>
      </p:sp>
    </p:spTree>
    <p:extLst>
      <p:ext uri="{BB962C8B-B14F-4D97-AF65-F5344CB8AC3E}">
        <p14:creationId xmlns:p14="http://schemas.microsoft.com/office/powerpoint/2010/main" val="21982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>
            <a:extLst>
              <a:ext uri="{FF2B5EF4-FFF2-40B4-BE49-F238E27FC236}">
                <a16:creationId xmlns:a16="http://schemas.microsoft.com/office/drawing/2014/main" id="{89DD1531-7563-954A-9F1E-7E701F44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Tokenization</a:t>
            </a:r>
          </a:p>
        </p:txBody>
      </p:sp>
      <p:sp>
        <p:nvSpPr>
          <p:cNvPr id="27651" name="Rectangle 2051">
            <a:extLst>
              <a:ext uri="{FF2B5EF4-FFF2-40B4-BE49-F238E27FC236}">
                <a16:creationId xmlns:a16="http://schemas.microsoft.com/office/drawing/2014/main" id="{89ABF1F4-79B5-BB4B-A224-23D9579D7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panose="020B0600070205080204" pitchFamily="34" charset="-128"/>
              </a:rPr>
              <a:t>Issues in tokenization:</a:t>
            </a:r>
          </a:p>
          <a:p>
            <a:pPr lvl="1" eaLnBrk="1" hangingPunct="1"/>
            <a:r>
              <a:rPr lang="en-US" altLang="en-US" sz="2800" b="1" i="1">
                <a:ea typeface="ＭＳ Ｐゴシック" panose="020B0600070205080204" pitchFamily="34" charset="-128"/>
              </a:rPr>
              <a:t>Finland’s capital </a:t>
            </a:r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 Finland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AND</a:t>
            </a:r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 s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? </a:t>
            </a:r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 Finlands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?</a:t>
            </a:r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  Finland’s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?   How to handle apostrophes? </a:t>
            </a:r>
          </a:p>
          <a:p>
            <a:pPr lvl="1" eaLnBrk="1" hangingPunct="1"/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Hewlett-Packard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 </a:t>
            </a:r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Hewlett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and </a:t>
            </a:r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Packard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as two tokens?  How to process hyphens?</a:t>
            </a:r>
          </a:p>
          <a:p>
            <a:pPr lvl="2" eaLnBrk="1" hangingPunct="1"/>
            <a:r>
              <a:rPr lang="en-US" altLang="en-US" b="1" i="1">
                <a:ea typeface="ＭＳ Ｐゴシック" panose="020B0600070205080204" pitchFamily="34" charset="-128"/>
              </a:rPr>
              <a:t>state-of-the-art</a:t>
            </a:r>
            <a:r>
              <a:rPr lang="en-US" altLang="en-US">
                <a:ea typeface="ＭＳ Ｐゴシック" panose="020B0600070205080204" pitchFamily="34" charset="-128"/>
              </a:rPr>
              <a:t>: break up hyphenated sequence.  </a:t>
            </a:r>
          </a:p>
          <a:p>
            <a:pPr lvl="2" eaLnBrk="1" hangingPunct="1"/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co-education</a:t>
            </a:r>
          </a:p>
          <a:p>
            <a:pPr lvl="2" eaLnBrk="1" hangingPunct="1"/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lowercase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lower-case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lower case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?</a:t>
            </a:r>
          </a:p>
          <a:p>
            <a:pPr lvl="2" eaLnBrk="1" hangingPunct="1"/>
            <a:r>
              <a:rPr lang="en-US" altLang="en-US" sz="1900">
                <a:ea typeface="ＭＳ Ｐゴシック" panose="020B0600070205080204" pitchFamily="34" charset="-128"/>
                <a:sym typeface="Symbol" pitchFamily="2" charset="2"/>
              </a:rPr>
              <a:t>It can be effective to get the user to put in possible hyphens</a:t>
            </a:r>
          </a:p>
          <a:p>
            <a:pPr lvl="1" eaLnBrk="1" hangingPunct="1"/>
            <a:r>
              <a:rPr lang="en-US" altLang="en-US" sz="2800" b="1" i="1">
                <a:ea typeface="ＭＳ Ｐゴシック" panose="020B0600070205080204" pitchFamily="34" charset="-128"/>
                <a:sym typeface="Symbol" pitchFamily="2" charset="2"/>
              </a:rPr>
              <a:t>San Francisco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: one token or two? 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How do you decide it is one token? Phrases may have very different meanings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DAF1B0F3-1BEC-D54D-A515-E543AAA6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07F1D4-A339-4DE8-BB7F-1AB85A592E3F}"/>
                  </a:ext>
                </a:extLst>
              </p14:cNvPr>
              <p14:cNvContentPartPr/>
              <p14:nvPr/>
            </p14:nvContentPartPr>
            <p14:xfrm>
              <a:off x="10876514" y="4085729"/>
              <a:ext cx="2016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07F1D4-A339-4DE8-BB7F-1AB85A592E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7350" y="4076909"/>
                <a:ext cx="38121" cy="34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9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010779-7890-5D4C-9369-A11EFAE4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Tokenization: issues with Numbers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457E7DA-8AB9-B94D-8A3E-ED6485313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i="1">
                <a:ea typeface="ＭＳ Ｐゴシック" panose="020B0600070205080204" pitchFamily="34" charset="-128"/>
              </a:rPr>
              <a:t>3/20/91			 Mar. 12, 1991				20/3/91</a:t>
            </a:r>
          </a:p>
          <a:p>
            <a:pPr eaLnBrk="1" hangingPunct="1"/>
            <a:r>
              <a:rPr lang="en-US" altLang="en-US" sz="2400" b="1" i="1">
                <a:ea typeface="ＭＳ Ｐゴシック" panose="020B0600070205080204" pitchFamily="34" charset="-128"/>
              </a:rPr>
              <a:t>55 B.C.</a:t>
            </a:r>
          </a:p>
          <a:p>
            <a:pPr eaLnBrk="1" hangingPunct="1"/>
            <a:r>
              <a:rPr lang="en-US" altLang="en-US" sz="2400" b="1" i="1">
                <a:ea typeface="ＭＳ Ｐゴシック" panose="020B0600070205080204" pitchFamily="34" charset="-128"/>
              </a:rPr>
              <a:t>B-52</a:t>
            </a:r>
          </a:p>
          <a:p>
            <a:pPr eaLnBrk="1" hangingPunct="1"/>
            <a:r>
              <a:rPr lang="en-US" altLang="en-US" sz="2400" b="1" i="1">
                <a:ea typeface="ＭＳ Ｐゴシック" panose="020B0600070205080204" pitchFamily="34" charset="-128"/>
              </a:rPr>
              <a:t>My PGP key is 324a3df234cb23e</a:t>
            </a:r>
          </a:p>
          <a:p>
            <a:pPr eaLnBrk="1" hangingPunct="1"/>
            <a:r>
              <a:rPr lang="en-US" altLang="en-US" sz="2400" b="1" i="1">
                <a:ea typeface="ＭＳ Ｐゴシック" panose="020B0600070205080204" pitchFamily="34" charset="-128"/>
              </a:rPr>
              <a:t>(800) 234-2333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Often have embedded spaces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Older IR systems may not index numbers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But often very useful: think about things like looking up error codes/stacktraces on the web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(One answer is using n-grams: IIR ch. 3)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Will often index “meta-data” separately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Creation date, format, etc.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DF815B2-0FFD-9541-9117-C1DD06591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2.2.1</a:t>
            </a:r>
          </a:p>
        </p:txBody>
      </p:sp>
    </p:spTree>
    <p:extLst>
      <p:ext uri="{BB962C8B-B14F-4D97-AF65-F5344CB8AC3E}">
        <p14:creationId xmlns:p14="http://schemas.microsoft.com/office/powerpoint/2010/main" val="317221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057B13D2-E377-8747-8D64-07740B6B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Tokenization: language issues</a:t>
            </a: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986CD95F-1751-D049-AF65-B14A595CE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French</a:t>
            </a:r>
          </a:p>
          <a:p>
            <a:pPr lvl="1" eaLnBrk="1" hangingPunct="1"/>
            <a:r>
              <a:rPr lang="en-US" altLang="en-US" b="1" i="1">
                <a:ea typeface="ＭＳ Ｐゴシック" panose="020B0600070205080204" pitchFamily="34" charset="-128"/>
              </a:rPr>
              <a:t>L'ensemble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one token or two?</a:t>
            </a:r>
          </a:p>
          <a:p>
            <a:pPr lvl="2" eaLnBrk="1" hangingPunct="1"/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?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</a:t>
            </a:r>
            <a:r>
              <a:rPr lang="en-US" altLang="ja-JP" b="1" i="1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?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Le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Want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l</a:t>
            </a:r>
            <a:r>
              <a:rPr lang="en-US" altLang="ja-JP" b="1" i="1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ensemble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to match with </a:t>
            </a:r>
            <a:r>
              <a:rPr lang="en-US" altLang="en-US" b="1" i="1">
                <a:ea typeface="ＭＳ Ｐゴシック" panose="020B0600070205080204" pitchFamily="34" charset="-128"/>
                <a:sym typeface="Symbol" pitchFamily="2" charset="2"/>
              </a:rPr>
              <a:t>un ensemble</a:t>
            </a:r>
          </a:p>
          <a:p>
            <a:pPr lvl="3"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Until at least 2003, it didn</a:t>
            </a:r>
            <a:r>
              <a:rPr lang="en-US" altLang="ja-JP">
                <a:ea typeface="ＭＳ Ｐゴシック" panose="020B0600070205080204" pitchFamily="34" charset="-128"/>
                <a:sym typeface="Symbol" pitchFamily="2" charset="2"/>
              </a:rPr>
              <a:t>’t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on Google</a:t>
            </a:r>
          </a:p>
          <a:p>
            <a:pPr lvl="4" eaLnBrk="1" hangingPunct="1"/>
            <a:r>
              <a:rPr lang="en-US" altLang="en-US">
                <a:solidFill>
                  <a:srgbClr val="C0504D"/>
                </a:solidFill>
                <a:ea typeface="ＭＳ Ｐゴシック" panose="020B0600070205080204" pitchFamily="34" charset="-128"/>
                <a:sym typeface="Symbol" pitchFamily="2" charset="2"/>
              </a:rPr>
              <a:t>Internationalization!</a:t>
            </a:r>
          </a:p>
          <a:p>
            <a:pPr lvl="1" eaLnBrk="1" hangingPunct="1"/>
            <a:endParaRPr lang="en-US" altLang="en-US" sz="1600" b="1" i="1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German noun compounds are not segmented</a:t>
            </a:r>
          </a:p>
          <a:p>
            <a:pPr lvl="1" eaLnBrk="1" hangingPunct="1"/>
            <a:r>
              <a:rPr lang="en-US" altLang="en-US" sz="2000" b="1" i="1">
                <a:ea typeface="ＭＳ Ｐゴシック" panose="020B0600070205080204" pitchFamily="34" charset="-128"/>
                <a:sym typeface="Symbol" pitchFamily="2" charset="2"/>
              </a:rPr>
              <a:t>Lebensversicherungsgesellschaftsangestellter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  <a:sym typeface="Symbol" pitchFamily="2" charset="2"/>
              </a:rPr>
              <a:t>‘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life insurance company employee’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German retrieval systems benefit greatly from a </a:t>
            </a:r>
            <a:r>
              <a:rPr lang="en-US" altLang="en-US" sz="2000" b="1">
                <a:ea typeface="ＭＳ Ｐゴシック" panose="020B0600070205080204" pitchFamily="34" charset="-128"/>
                <a:sym typeface="Symbol" pitchFamily="2" charset="2"/>
              </a:rPr>
              <a:t>compound splitter </a:t>
            </a:r>
            <a:r>
              <a:rPr lang="en-US" altLang="en-US" sz="2000">
                <a:ea typeface="ＭＳ Ｐゴシック" panose="020B0600070205080204" pitchFamily="34" charset="-128"/>
                <a:sym typeface="Symbol" pitchFamily="2" charset="2"/>
              </a:rPr>
              <a:t>module</a:t>
            </a:r>
          </a:p>
          <a:p>
            <a:pPr lvl="3" eaLnBrk="1" hangingPunct="1"/>
            <a:r>
              <a:rPr lang="en-US" altLang="en-US" sz="1600">
                <a:ea typeface="ＭＳ Ｐゴシック" panose="020B0600070205080204" pitchFamily="34" charset="-128"/>
                <a:sym typeface="Symbol" pitchFamily="2" charset="2"/>
              </a:rPr>
              <a:t>Can give a 15% performance boost for German 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63CA73B0-1CC1-4949-9E9E-0B55639C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2.2.1</a:t>
            </a:r>
          </a:p>
        </p:txBody>
      </p:sp>
    </p:spTree>
    <p:extLst>
      <p:ext uri="{BB962C8B-B14F-4D97-AF65-F5344CB8AC3E}">
        <p14:creationId xmlns:p14="http://schemas.microsoft.com/office/powerpoint/2010/main" val="37210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C73D6231-3D56-CA45-9809-8C30A3D5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Tokenization: language issues</a:t>
            </a:r>
          </a:p>
        </p:txBody>
      </p:sp>
      <p:sp>
        <p:nvSpPr>
          <p:cNvPr id="24579" name="Rectangle 1027">
            <a:extLst>
              <a:ext uri="{FF2B5EF4-FFF2-40B4-BE49-F238E27FC236}">
                <a16:creationId xmlns:a16="http://schemas.microsoft.com/office/drawing/2014/main" id="{B0C2CFD1-5D22-A345-8A8D-A72D6CE8F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0" y="16764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Chinese and Japanese have no spaces between words:</a:t>
            </a:r>
          </a:p>
          <a:p>
            <a:pPr lvl="1" eaLnBrk="1" hangingPunct="1">
              <a:defRPr/>
            </a:pPr>
            <a:r>
              <a:rPr lang="ja-JP" altLang="en-US">
                <a:highlight>
                  <a:srgbClr val="FFFF00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莎拉波娃</a:t>
            </a:r>
            <a:r>
              <a:rPr lang="ja-JP" altLang="en-US">
                <a:highlight>
                  <a:srgbClr val="00FF00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现在</a:t>
            </a:r>
            <a:r>
              <a:rPr lang="ja-JP" altLang="en-US">
                <a:highlight>
                  <a:srgbClr val="FF0000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居住</a:t>
            </a:r>
            <a:r>
              <a:rPr lang="ja-JP" altLang="en-US">
                <a:highlight>
                  <a:srgbClr val="00FFFF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在</a:t>
            </a:r>
            <a:r>
              <a:rPr lang="ja-JP" altLang="en-US">
                <a:highlight>
                  <a:srgbClr val="00FF00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美国</a:t>
            </a:r>
            <a:r>
              <a:rPr lang="ja-JP" altLang="en-US">
                <a:highlight>
                  <a:srgbClr val="FFFF00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东南部</a:t>
            </a:r>
            <a:r>
              <a:rPr lang="ja-JP" altLang="en-US">
                <a:highlight>
                  <a:srgbClr val="00FFFF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的</a:t>
            </a:r>
            <a:r>
              <a:rPr lang="ja-JP" altLang="en-US">
                <a:highlight>
                  <a:srgbClr val="00FF00"/>
                </a:highlight>
                <a:ea typeface="ＭＳ Ｐゴシック" panose="020B0600070205080204" pitchFamily="34" charset="-128"/>
                <a:sym typeface="Symbol" panose="05050102010706020507" pitchFamily="18" charset="2"/>
              </a:rPr>
              <a:t>佛罗里达</a:t>
            </a:r>
            <a:r>
              <a:rPr lang="ja-JP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。</a:t>
            </a:r>
          </a:p>
          <a:p>
            <a:pPr lvl="1" eaLnBrk="1" hangingPunct="1">
              <a:defRPr/>
            </a:pP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Not always guaranteed a unique tokenization</a:t>
            </a:r>
            <a:r>
              <a:rPr lang="ja-JP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endParaRPr lang="en-US" altLang="en-US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Further complicated in Japanese, with multiple alphabets intermingled</a:t>
            </a:r>
          </a:p>
          <a:p>
            <a:pPr lvl="1" eaLnBrk="1" hangingPunct="1">
              <a:defRPr/>
            </a:pP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Dates/amounts in multiple formats</a:t>
            </a:r>
          </a:p>
        </p:txBody>
      </p:sp>
      <p:sp>
        <p:nvSpPr>
          <p:cNvPr id="24580" name="Text Box 1037">
            <a:extLst>
              <a:ext uri="{FF2B5EF4-FFF2-40B4-BE49-F238E27FC236}">
                <a16:creationId xmlns:a16="http://schemas.microsoft.com/office/drawing/2014/main" id="{1F81C745-072B-C84D-8A0C-64E90563D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4876800"/>
            <a:ext cx="88884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buClr>
                <a:schemeClr val="tx1"/>
              </a:buClr>
              <a:buSzPct val="55000"/>
              <a:buFont typeface="Wingdings" pitchFamily="2" charset="2"/>
              <a:buNone/>
            </a:pPr>
            <a:r>
              <a:rPr lang="ja-JP" altLang="en-US" sz="2100" b="1" i="1">
                <a:latin typeface="Tahoma" panose="020B0604030504040204" pitchFamily="34" charset="0"/>
              </a:rPr>
              <a:t>フォーチュン</a:t>
            </a:r>
            <a:r>
              <a:rPr lang="en-US" altLang="ja-JP" sz="2100" b="1" i="1">
                <a:latin typeface="Tahoma" panose="020B0604030504040204" pitchFamily="34" charset="0"/>
              </a:rPr>
              <a:t>500</a:t>
            </a:r>
            <a:r>
              <a:rPr lang="ja-JP" altLang="en-US" sz="2100" b="1" i="1">
                <a:latin typeface="Tahoma" panose="020B0604030504040204" pitchFamily="34" charset="0"/>
              </a:rPr>
              <a:t>社は情報不足のため時間あた</a:t>
            </a:r>
            <a:r>
              <a:rPr lang="en-US" altLang="ja-JP" sz="2100" b="1" i="1">
                <a:latin typeface="Tahoma" panose="020B0604030504040204" pitchFamily="34" charset="0"/>
              </a:rPr>
              <a:t>$500K(</a:t>
            </a:r>
            <a:r>
              <a:rPr lang="ja-JP" altLang="en-US" sz="2100" b="1" i="1">
                <a:latin typeface="Tahoma" panose="020B0604030504040204" pitchFamily="34" charset="0"/>
              </a:rPr>
              <a:t>約</a:t>
            </a:r>
            <a:r>
              <a:rPr lang="en-US" altLang="ja-JP" sz="2100" b="1" i="1">
                <a:latin typeface="Tahoma" panose="020B0604030504040204" pitchFamily="34" charset="0"/>
              </a:rPr>
              <a:t>6,000</a:t>
            </a:r>
            <a:r>
              <a:rPr lang="ja-JP" altLang="en-US" sz="2100" b="1" i="1">
                <a:latin typeface="Tahoma" panose="020B0604030504040204" pitchFamily="34" charset="0"/>
              </a:rPr>
              <a:t>万円</a:t>
            </a:r>
            <a:r>
              <a:rPr lang="en-US" altLang="ja-JP" sz="2100" b="1" i="1">
                <a:latin typeface="Tahoma" panose="020B0604030504040204" pitchFamily="34" charset="0"/>
              </a:rPr>
              <a:t>)</a:t>
            </a:r>
            <a:endParaRPr lang="en-US" altLang="en-US" b="1" i="1">
              <a:latin typeface="Lucida Sans" panose="020B0602030504020204" pitchFamily="34" charset="77"/>
            </a:endParaRPr>
          </a:p>
        </p:txBody>
      </p:sp>
      <p:grpSp>
        <p:nvGrpSpPr>
          <p:cNvPr id="24581" name="Group 1032">
            <a:extLst>
              <a:ext uri="{FF2B5EF4-FFF2-40B4-BE49-F238E27FC236}">
                <a16:creationId xmlns:a16="http://schemas.microsoft.com/office/drawing/2014/main" id="{3A413041-1B02-4E4E-810D-DA2E08C17D0C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5486400"/>
            <a:ext cx="5726113" cy="457200"/>
            <a:chOff x="422" y="3792"/>
            <a:chExt cx="3607" cy="288"/>
          </a:xfrm>
        </p:grpSpPr>
        <p:sp>
          <p:nvSpPr>
            <p:cNvPr id="24595" name="Text Box 1028">
              <a:extLst>
                <a:ext uri="{FF2B5EF4-FFF2-40B4-BE49-F238E27FC236}">
                  <a16:creationId xmlns:a16="http://schemas.microsoft.com/office/drawing/2014/main" id="{9DE3EB82-B3A3-B841-A6CB-0213371FB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792"/>
              <a:ext cx="968" cy="28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Lucida Sans" panose="020B0602030504020204" pitchFamily="34" charset="77"/>
                </a:rPr>
                <a:t>Katakana</a:t>
              </a:r>
            </a:p>
          </p:txBody>
        </p:sp>
        <p:sp>
          <p:nvSpPr>
            <p:cNvPr id="24596" name="Text Box 1029">
              <a:extLst>
                <a:ext uri="{FF2B5EF4-FFF2-40B4-BE49-F238E27FC236}">
                  <a16:creationId xmlns:a16="http://schemas.microsoft.com/office/drawing/2014/main" id="{1B9D4249-8B1A-E745-AC94-7661333A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9" y="3792"/>
              <a:ext cx="949" cy="28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Lucida Sans" panose="020B0602030504020204" pitchFamily="34" charset="77"/>
                </a:rPr>
                <a:t>Hiragana</a:t>
              </a:r>
            </a:p>
          </p:txBody>
        </p:sp>
        <p:sp>
          <p:nvSpPr>
            <p:cNvPr id="24597" name="Text Box 1030">
              <a:extLst>
                <a:ext uri="{FF2B5EF4-FFF2-40B4-BE49-F238E27FC236}">
                  <a16:creationId xmlns:a16="http://schemas.microsoft.com/office/drawing/2014/main" id="{288C07FB-ACA5-B945-A6EB-59C0156AD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" y="3792"/>
              <a:ext cx="580" cy="28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Lucida Sans" panose="020B0602030504020204" pitchFamily="34" charset="77"/>
                </a:rPr>
                <a:t>Kanji</a:t>
              </a:r>
            </a:p>
          </p:txBody>
        </p:sp>
        <p:sp>
          <p:nvSpPr>
            <p:cNvPr id="24598" name="Text Box 1031">
              <a:extLst>
                <a:ext uri="{FF2B5EF4-FFF2-40B4-BE49-F238E27FC236}">
                  <a16:creationId xmlns:a16="http://schemas.microsoft.com/office/drawing/2014/main" id="{358F2EC2-09CD-A440-BEFE-F14A0288B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" y="3792"/>
              <a:ext cx="754" cy="28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Lucida Sans" panose="020B0602030504020204" pitchFamily="34" charset="77"/>
                </a:rPr>
                <a:t>Romaji</a:t>
              </a:r>
            </a:p>
          </p:txBody>
        </p:sp>
      </p:grpSp>
      <p:sp>
        <p:nvSpPr>
          <p:cNvPr id="24582" name="Rectangle 1040">
            <a:extLst>
              <a:ext uri="{FF2B5EF4-FFF2-40B4-BE49-F238E27FC236}">
                <a16:creationId xmlns:a16="http://schemas.microsoft.com/office/drawing/2014/main" id="{3B358A4F-C1A9-2741-8BE5-34A883AC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801"/>
            <a:ext cx="1447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anose="020B0602030504020204" pitchFamily="34" charset="77"/>
            </a:endParaRPr>
          </a:p>
        </p:txBody>
      </p:sp>
      <p:cxnSp>
        <p:nvCxnSpPr>
          <p:cNvPr id="24583" name="AutoShape 1041">
            <a:extLst>
              <a:ext uri="{FF2B5EF4-FFF2-40B4-BE49-F238E27FC236}">
                <a16:creationId xmlns:a16="http://schemas.microsoft.com/office/drawing/2014/main" id="{E7506ECA-43EE-7C45-BC01-FC79F526C9AD}"/>
              </a:ext>
            </a:extLst>
          </p:cNvPr>
          <p:cNvCxnSpPr>
            <a:cxnSpLocks noChangeShapeType="1"/>
            <a:stCxn id="24595" idx="0"/>
            <a:endCxn id="24582" idx="2"/>
          </p:cNvCxnSpPr>
          <p:nvPr/>
        </p:nvCxnSpPr>
        <p:spPr bwMode="auto">
          <a:xfrm rot="16200000" flipV="1">
            <a:off x="3186907" y="5009357"/>
            <a:ext cx="147637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1044">
            <a:extLst>
              <a:ext uri="{FF2B5EF4-FFF2-40B4-BE49-F238E27FC236}">
                <a16:creationId xmlns:a16="http://schemas.microsoft.com/office/drawing/2014/main" id="{F9BEB042-71D2-B747-9C24-4FAB21027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76801"/>
            <a:ext cx="533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anose="020B0602030504020204" pitchFamily="34" charset="77"/>
            </a:endParaRPr>
          </a:p>
        </p:txBody>
      </p:sp>
      <p:cxnSp>
        <p:nvCxnSpPr>
          <p:cNvPr id="24585" name="AutoShape 1045">
            <a:extLst>
              <a:ext uri="{FF2B5EF4-FFF2-40B4-BE49-F238E27FC236}">
                <a16:creationId xmlns:a16="http://schemas.microsoft.com/office/drawing/2014/main" id="{FFA417CD-7DB6-F241-BF8F-A58463790E06}"/>
              </a:ext>
            </a:extLst>
          </p:cNvPr>
          <p:cNvCxnSpPr>
            <a:cxnSpLocks noChangeShapeType="1"/>
            <a:stCxn id="24596" idx="0"/>
            <a:endCxn id="24584" idx="2"/>
          </p:cNvCxnSpPr>
          <p:nvPr/>
        </p:nvCxnSpPr>
        <p:spPr bwMode="auto">
          <a:xfrm rot="5400000" flipH="1" flipV="1">
            <a:off x="5672139" y="5024439"/>
            <a:ext cx="147637" cy="7762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Rectangle 1046">
            <a:extLst>
              <a:ext uri="{FF2B5EF4-FFF2-40B4-BE49-F238E27FC236}">
                <a16:creationId xmlns:a16="http://schemas.microsoft.com/office/drawing/2014/main" id="{A0723407-C74B-074F-ABEF-763B3705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76801"/>
            <a:ext cx="609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anose="020B0602030504020204" pitchFamily="34" charset="77"/>
            </a:endParaRPr>
          </a:p>
        </p:txBody>
      </p:sp>
      <p:cxnSp>
        <p:nvCxnSpPr>
          <p:cNvPr id="24587" name="AutoShape 1047">
            <a:extLst>
              <a:ext uri="{FF2B5EF4-FFF2-40B4-BE49-F238E27FC236}">
                <a16:creationId xmlns:a16="http://schemas.microsoft.com/office/drawing/2014/main" id="{B8AECCB6-9648-E541-867C-D2E1D2E4BDE4}"/>
              </a:ext>
            </a:extLst>
          </p:cNvPr>
          <p:cNvCxnSpPr>
            <a:cxnSpLocks noChangeShapeType="1"/>
            <a:stCxn id="24597" idx="0"/>
            <a:endCxn id="24586" idx="2"/>
          </p:cNvCxnSpPr>
          <p:nvPr/>
        </p:nvCxnSpPr>
        <p:spPr bwMode="auto">
          <a:xfrm rot="16200000" flipV="1">
            <a:off x="6688139" y="5356226"/>
            <a:ext cx="147637" cy="1127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Rectangle 1048">
            <a:extLst>
              <a:ext uri="{FF2B5EF4-FFF2-40B4-BE49-F238E27FC236}">
                <a16:creationId xmlns:a16="http://schemas.microsoft.com/office/drawing/2014/main" id="{A4A41E16-B211-8945-9094-884D98A9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836469"/>
            <a:ext cx="228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anose="020B0602030504020204" pitchFamily="34" charset="77"/>
            </a:endParaRPr>
          </a:p>
        </p:txBody>
      </p:sp>
      <p:cxnSp>
        <p:nvCxnSpPr>
          <p:cNvPr id="24589" name="AutoShape 1049">
            <a:extLst>
              <a:ext uri="{FF2B5EF4-FFF2-40B4-BE49-F238E27FC236}">
                <a16:creationId xmlns:a16="http://schemas.microsoft.com/office/drawing/2014/main" id="{FCD2C0B9-FAE3-EE47-92C3-C32F99014403}"/>
              </a:ext>
            </a:extLst>
          </p:cNvPr>
          <p:cNvCxnSpPr>
            <a:cxnSpLocks noChangeShapeType="1"/>
            <a:stCxn id="24598" idx="0"/>
            <a:endCxn id="24588" idx="2"/>
          </p:cNvCxnSpPr>
          <p:nvPr/>
        </p:nvCxnSpPr>
        <p:spPr bwMode="auto">
          <a:xfrm flipV="1">
            <a:off x="8023226" y="5298134"/>
            <a:ext cx="244474" cy="18826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 Box 1051">
            <a:extLst>
              <a:ext uri="{FF2B5EF4-FFF2-40B4-BE49-F238E27FC236}">
                <a16:creationId xmlns:a16="http://schemas.microsoft.com/office/drawing/2014/main" id="{5B2F9D5B-F2FB-E449-866F-1F44F1F4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6172200"/>
            <a:ext cx="731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Lucida Sans" panose="020B0602030504020204" pitchFamily="34" charset="77"/>
              </a:rPr>
              <a:t>End-user can express query entirely in hiragana!</a:t>
            </a:r>
          </a:p>
        </p:txBody>
      </p:sp>
      <p:grpSp>
        <p:nvGrpSpPr>
          <p:cNvPr id="24591" name="Group 1055">
            <a:extLst>
              <a:ext uri="{FF2B5EF4-FFF2-40B4-BE49-F238E27FC236}">
                <a16:creationId xmlns:a16="http://schemas.microsoft.com/office/drawing/2014/main" id="{62B4E8CA-1330-0B4C-B909-8C412715562D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724400"/>
            <a:ext cx="1447800" cy="228600"/>
            <a:chOff x="4176" y="3168"/>
            <a:chExt cx="912" cy="144"/>
          </a:xfrm>
        </p:grpSpPr>
        <p:sp>
          <p:nvSpPr>
            <p:cNvPr id="24593" name="Line 1053">
              <a:extLst>
                <a:ext uri="{FF2B5EF4-FFF2-40B4-BE49-F238E27FC236}">
                  <a16:creationId xmlns:a16="http://schemas.microsoft.com/office/drawing/2014/main" id="{E05C8BEB-CAC6-4B43-9E34-D65AE1E8B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594" name="Line 1054">
              <a:extLst>
                <a:ext uri="{FF2B5EF4-FFF2-40B4-BE49-F238E27FC236}">
                  <a16:creationId xmlns:a16="http://schemas.microsoft.com/office/drawing/2014/main" id="{0E93F9AE-9185-B14E-99F4-42B1B8A9E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168"/>
              <a:ext cx="9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4592" name="TextBox 4">
            <a:extLst>
              <a:ext uri="{FF2B5EF4-FFF2-40B4-BE49-F238E27FC236}">
                <a16:creationId xmlns:a16="http://schemas.microsoft.com/office/drawing/2014/main" id="{C9EBA7D7-8AF7-5A43-9E15-E3DF8B6FF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2.2.1</a:t>
            </a:r>
          </a:p>
        </p:txBody>
      </p:sp>
    </p:spTree>
    <p:extLst>
      <p:ext uri="{BB962C8B-B14F-4D97-AF65-F5344CB8AC3E}">
        <p14:creationId xmlns:p14="http://schemas.microsoft.com/office/powerpoint/2010/main" val="339008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538F7EF-C81D-554C-9642-2F7E599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Tokenization: language issues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717509E-B335-7B41-B4F0-E8AFE0575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Arabic (or Hebrew) is basically written right to left, but with certain items like numbers written left to right</a:t>
            </a:r>
          </a:p>
          <a:p>
            <a:pPr eaLnBrk="1" hangingPunct="1"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Words are separated, but letter forms within a word form complex ligatures</a:t>
            </a:r>
          </a:p>
          <a:p>
            <a:pPr eaLnBrk="1" hangingPunct="1">
              <a:defRPr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                  		         ←  →    ← →                         ← start</a:t>
            </a:r>
          </a:p>
          <a:p>
            <a:pPr eaLnBrk="1" hangingPunct="1">
              <a:defRPr/>
            </a:pP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en-US">
                <a:ea typeface="ＭＳ Ｐゴシック" panose="020B0600070205080204" pitchFamily="34" charset="-128"/>
              </a:rPr>
              <a:t>Algeria achieved its independence in 1962 after 132 years of French occupation.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400">
                <a:ea typeface="ＭＳ Ｐゴシック" panose="020B0600070205080204" pitchFamily="34" charset="-128"/>
              </a:rPr>
              <a:t>With Unicode, the surface presentation is complex, but the stored form is  straightforward</a:t>
            </a:r>
          </a:p>
          <a:p>
            <a:pPr eaLnBrk="1" hangingPunct="1">
              <a:defRPr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8135EC90-024F-E744-9C32-9782623D9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1"/>
            <a:ext cx="7620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>
            <a:extLst>
              <a:ext uri="{FF2B5EF4-FFF2-40B4-BE49-F238E27FC236}">
                <a16:creationId xmlns:a16="http://schemas.microsoft.com/office/drawing/2014/main" id="{610AC95F-04D4-1545-ACF0-89CCB7FC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2.2.1</a:t>
            </a:r>
          </a:p>
        </p:txBody>
      </p:sp>
    </p:spTree>
    <p:extLst>
      <p:ext uri="{BB962C8B-B14F-4D97-AF65-F5344CB8AC3E}">
        <p14:creationId xmlns:p14="http://schemas.microsoft.com/office/powerpoint/2010/main" val="421554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F1BCE35-626E-3844-B4FE-EF775A03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Stop words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534F379-7D88-4641-88E4-5E1F3875A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6075"/>
            <a:ext cx="8001000" cy="4876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With a stop list, you exclude from the dictionary entirely the commonest words. Intuition: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They have little semantic content: </a:t>
            </a:r>
            <a:r>
              <a:rPr lang="en-US" altLang="en-US" sz="2000" i="1">
                <a:ea typeface="ＭＳ Ｐゴシック" panose="020B0600070205080204" pitchFamily="34" charset="-128"/>
              </a:rPr>
              <a:t>the, a, and, to, be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There are a lot of them: ~30% of postings for top 30 words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But the trend is away from doing this: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Good compression techniques to make the cost for including stop words in a system is very small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Preserving meanings. You need them for:</a:t>
            </a:r>
          </a:p>
          <a:p>
            <a:pPr lvl="2" eaLnBrk="1" hangingPunct="1"/>
            <a:r>
              <a:rPr lang="en-US" altLang="en-US" sz="1800">
                <a:ea typeface="ＭＳ Ｐゴシック" panose="020B0600070205080204" pitchFamily="34" charset="-128"/>
              </a:rPr>
              <a:t>Phrase queries: “King of Denmark”</a:t>
            </a:r>
          </a:p>
          <a:p>
            <a:pPr lvl="2" eaLnBrk="1" hangingPunct="1"/>
            <a:r>
              <a:rPr lang="en-US" altLang="en-US" sz="1800">
                <a:ea typeface="ＭＳ Ｐゴシック" panose="020B0600070205080204" pitchFamily="34" charset="-128"/>
              </a:rPr>
              <a:t>Various song titles, etc.: “Let it be”, “To be or not to be”</a:t>
            </a:r>
          </a:p>
          <a:p>
            <a:pPr lvl="2" eaLnBrk="1" hangingPunct="1"/>
            <a:r>
              <a:rPr lang="en-US" altLang="en-US" sz="1800">
                <a:ea typeface="ＭＳ Ｐゴシック" panose="020B0600070205080204" pitchFamily="34" charset="-128"/>
              </a:rPr>
              <a:t>“Relational” queries: “flights to London”</a:t>
            </a:r>
            <a:endParaRPr lang="en-US" altLang="en-US" sz="1700">
              <a:ea typeface="ＭＳ Ｐゴシック" panose="020B0600070205080204" pitchFamily="34" charset="-128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CEBC6D30-1799-214E-8DBC-BC3F6214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2.2.2</a:t>
            </a:r>
          </a:p>
        </p:txBody>
      </p:sp>
    </p:spTree>
    <p:extLst>
      <p:ext uri="{BB962C8B-B14F-4D97-AF65-F5344CB8AC3E}">
        <p14:creationId xmlns:p14="http://schemas.microsoft.com/office/powerpoint/2010/main" val="12271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>
            <a:extLst>
              <a:ext uri="{FF2B5EF4-FFF2-40B4-BE49-F238E27FC236}">
                <a16:creationId xmlns:a16="http://schemas.microsoft.com/office/drawing/2014/main" id="{B3BE0051-5FC8-614E-91EC-12541D69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Normalization</a:t>
            </a:r>
          </a:p>
        </p:txBody>
      </p:sp>
      <p:sp>
        <p:nvSpPr>
          <p:cNvPr id="32771" name="Rectangle 2051">
            <a:extLst>
              <a:ext uri="{FF2B5EF4-FFF2-40B4-BE49-F238E27FC236}">
                <a16:creationId xmlns:a16="http://schemas.microsoft.com/office/drawing/2014/main" id="{BA9B2880-43B8-4A4C-A53F-FB3021F3A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We may need to “normalize” words into the same form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We want to match </a:t>
            </a:r>
            <a:r>
              <a:rPr lang="en-US" altLang="en-US" b="1" i="1" dirty="0">
                <a:ea typeface="ＭＳ Ｐゴシック" panose="020B0600070205080204" pitchFamily="34" charset="-128"/>
                <a:sym typeface="Symbol" pitchFamily="2" charset="2"/>
              </a:rPr>
              <a:t>U.S.A.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and </a:t>
            </a:r>
            <a:r>
              <a:rPr lang="en-US" altLang="en-US" b="1" i="1" dirty="0">
                <a:ea typeface="ＭＳ Ｐゴシック" panose="020B0600070205080204" pitchFamily="34" charset="-128"/>
                <a:sym typeface="Symbol" pitchFamily="2" charset="2"/>
              </a:rPr>
              <a:t>USA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We most commonly implicitly define equivalence classes of terms by, e.g.,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deleting periods to form a term</a:t>
            </a:r>
          </a:p>
          <a:p>
            <a:pPr lvl="2" eaLnBrk="1" hangingPunct="1"/>
            <a:r>
              <a:rPr lang="en-US" altLang="en-US" sz="1800" b="1" i="1" dirty="0">
                <a:ea typeface="ＭＳ Ｐゴシック" panose="020B0600070205080204" pitchFamily="34" charset="-128"/>
                <a:sym typeface="Symbol" pitchFamily="2" charset="2"/>
              </a:rPr>
              <a:t>U.S.A.</a:t>
            </a:r>
            <a:r>
              <a:rPr lang="en-US" altLang="en-US" sz="1800" b="1" dirty="0">
                <a:ea typeface="ＭＳ Ｐゴシック" panose="020B0600070205080204" pitchFamily="34" charset="-128"/>
                <a:sym typeface="Symbol" pitchFamily="2" charset="2"/>
              </a:rPr>
              <a:t>,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1800" b="1" i="1" dirty="0">
                <a:ea typeface="ＭＳ Ｐゴシック" panose="020B0600070205080204" pitchFamily="34" charset="-128"/>
                <a:sym typeface="Symbol" pitchFamily="2" charset="2"/>
              </a:rPr>
              <a:t>USA  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deleting hyphens to form a term</a:t>
            </a:r>
          </a:p>
          <a:p>
            <a:pPr lvl="2" eaLnBrk="1" hangingPunct="1"/>
            <a:r>
              <a:rPr lang="en-US" altLang="en-US" sz="1800" b="1" i="1" dirty="0">
                <a:ea typeface="ＭＳ Ｐゴシック" panose="020B0600070205080204" pitchFamily="34" charset="-128"/>
                <a:sym typeface="Symbol" pitchFamily="2" charset="2"/>
              </a:rPr>
              <a:t>anti-discriminatory, </a:t>
            </a:r>
            <a:r>
              <a:rPr lang="en-US" altLang="en-US" sz="1800" b="1" i="1" dirty="0" err="1">
                <a:ea typeface="ＭＳ Ｐゴシック" panose="020B0600070205080204" pitchFamily="34" charset="-128"/>
                <a:sym typeface="Symbol" pitchFamily="2" charset="2"/>
              </a:rPr>
              <a:t>antidiscriminatory</a:t>
            </a:r>
            <a:r>
              <a:rPr lang="en-US" altLang="en-US" sz="1800" b="1" i="1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4243DF64-F2B2-B141-A9AC-863CAB28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14300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108E9D6C-B61B-934A-AC2D-99545DC9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Normalization: Case folding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0F323905-D7F8-3347-94EF-12B3680C1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Reduce all letters to lower case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exception: upper case in mid-sentence?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e.g., General Motors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Fed vs. fed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SAIL vs. sail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Often best to lower case everything, since users will use lowercase regardless of ‘correct’ capitalization…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23F1DFD-1EF8-9F44-80DA-F8FACBBE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2.2.3</a:t>
            </a:r>
          </a:p>
        </p:txBody>
      </p:sp>
    </p:spTree>
    <p:extLst>
      <p:ext uri="{BB962C8B-B14F-4D97-AF65-F5344CB8AC3E}">
        <p14:creationId xmlns:p14="http://schemas.microsoft.com/office/powerpoint/2010/main" val="135581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9B52-75E1-1E49-9664-54FE877E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Ambiguity may be caused by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620E-E8EC-B74E-8CC4-BE5EA126E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Famous example</a:t>
            </a:r>
            <a:endParaRPr lang="en-US" altLang="en-US" sz="2400">
              <a:solidFill>
                <a:srgbClr val="357E69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Google Query: “C.A.T.”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#1 result is for “cats”, not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Caterpillar Inc.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1E41-4A41-C841-8BC1-B11335FBB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data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5F42-762B-394B-B7D8-56E2AD6EA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ML algorithms prefer well defined fixed length (vector data), well-conditioned, nicely distributed numeric data</a:t>
            </a:r>
          </a:p>
          <a:p>
            <a:r>
              <a:rPr lang="en-US"/>
              <a:t>Next, we look at data transformation methods for different data types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EA779-3CA9-CD41-BC26-744124228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69" y="4477100"/>
            <a:ext cx="9287177" cy="1565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E6D8A-3E0A-D543-98C0-340B22E159F5}"/>
              </a:ext>
            </a:extLst>
          </p:cNvPr>
          <p:cNvSpPr txBox="1"/>
          <p:nvPr/>
        </p:nvSpPr>
        <p:spPr>
          <a:xfrm>
            <a:off x="1351722" y="4859666"/>
            <a:ext cx="12225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  <a:cs typeface="Arial" panose="020B0604020202020204" pitchFamily="34" charset="0"/>
              </a:rPr>
              <a:t>Raw Data</a:t>
            </a:r>
          </a:p>
        </p:txBody>
      </p:sp>
    </p:spTree>
    <p:extLst>
      <p:ext uri="{BB962C8B-B14F-4D97-AF65-F5344CB8AC3E}">
        <p14:creationId xmlns:p14="http://schemas.microsoft.com/office/powerpoint/2010/main" val="50432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5897D39-07EC-1D4D-A9CF-77B2B19F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Lemmatization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B8831BB-1D8D-B546-ABDE-F382F8AAE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Reduce inflectional/variant forms to base form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E.g.,</a:t>
            </a:r>
          </a:p>
          <a:p>
            <a:pPr lvl="1">
              <a:spcAft>
                <a:spcPts val="500"/>
              </a:spcAft>
            </a:pPr>
            <a:r>
              <a:rPr lang="en-US" altLang="en-US" i="1">
                <a:ea typeface="ＭＳ Ｐゴシック" panose="020B0600070205080204" pitchFamily="34" charset="-128"/>
              </a:rPr>
              <a:t>am, are,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be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spcAft>
                <a:spcPts val="500"/>
              </a:spcAft>
            </a:pPr>
            <a:r>
              <a:rPr lang="en-US" altLang="en-US" i="1">
                <a:ea typeface="ＭＳ Ｐゴシック" panose="020B0600070205080204" pitchFamily="34" charset="-128"/>
              </a:rPr>
              <a:t>car, cars, car's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i="1">
                <a:ea typeface="ＭＳ Ｐゴシック" panose="020B0600070205080204" pitchFamily="34" charset="-128"/>
              </a:rPr>
              <a:t>cars'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car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i="1">
                <a:ea typeface="ＭＳ Ｐゴシック" panose="020B0600070205080204" pitchFamily="34" charset="-128"/>
              </a:rPr>
              <a:t>the boy's cars are different colors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the boy car be different color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Lemmatization implies doing “proper” reduction to dictionary headword form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5F220E37-3EA7-4E47-9109-E1DAA7374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36416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81A324D-F4C0-4447-8D5F-3376879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Stemming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36CC04F-F3CA-A145-B268-8FF9DD734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Reduce terms to their “roots”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(more aggressive type of lemmatization)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“Stemming” suggests crude affix chopping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language dependent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e.g., </a:t>
            </a:r>
            <a:r>
              <a:rPr lang="en-US" altLang="en-US" b="1" i="1">
                <a:ea typeface="ＭＳ Ｐゴシック" panose="020B0600070205080204" pitchFamily="34" charset="-128"/>
              </a:rPr>
              <a:t>automate(s), automatic, automation</a:t>
            </a:r>
            <a:r>
              <a:rPr lang="en-US" altLang="en-US">
                <a:ea typeface="ＭＳ Ｐゴシック" panose="020B0600070205080204" pitchFamily="34" charset="-128"/>
              </a:rPr>
              <a:t> all reduced to </a:t>
            </a:r>
            <a:r>
              <a:rPr lang="en-US" altLang="en-US" b="1" i="1">
                <a:ea typeface="ＭＳ Ｐゴシック" panose="020B0600070205080204" pitchFamily="34" charset="-128"/>
              </a:rPr>
              <a:t>automat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69FA44-045A-4D43-A709-F95AB8A4A29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572000"/>
            <a:ext cx="8229600" cy="1676400"/>
            <a:chOff x="381000" y="4572000"/>
            <a:chExt cx="8229600" cy="1676400"/>
          </a:xfrm>
        </p:grpSpPr>
        <p:sp>
          <p:nvSpPr>
            <p:cNvPr id="37895" name="Rectangle 5">
              <a:extLst>
                <a:ext uri="{FF2B5EF4-FFF2-40B4-BE49-F238E27FC236}">
                  <a16:creationId xmlns:a16="http://schemas.microsoft.com/office/drawing/2014/main" id="{48FC4AC5-CEF6-0C4F-AA79-688C912C6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4648200"/>
              <a:ext cx="4086225" cy="15621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for example compressed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and compression are both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accepted as equivalent to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compress</a:t>
              </a:r>
              <a:r>
                <a:rPr lang="en-US" altLang="en-US" sz="2400"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37896" name="Rectangle 6">
              <a:extLst>
                <a:ext uri="{FF2B5EF4-FFF2-40B4-BE49-F238E27FC236}">
                  <a16:creationId xmlns:a16="http://schemas.microsoft.com/office/drawing/2014/main" id="{147076CB-75FF-3B40-BBA7-D12D03039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625" y="4572000"/>
              <a:ext cx="3609975" cy="16764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for exampl compress and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compress ar both accept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as equival to compress</a:t>
              </a:r>
            </a:p>
          </p:txBody>
        </p:sp>
        <p:sp>
          <p:nvSpPr>
            <p:cNvPr id="37897" name="AutoShape 7">
              <a:extLst>
                <a:ext uri="{FF2B5EF4-FFF2-40B4-BE49-F238E27FC236}">
                  <a16:creationId xmlns:a16="http://schemas.microsoft.com/office/drawing/2014/main" id="{AED25405-88E9-4B4C-A147-B064E54DD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181600"/>
              <a:ext cx="304800" cy="48577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57E69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</a:endParaRPr>
            </a:p>
          </p:txBody>
        </p:sp>
      </p:grpSp>
      <p:sp>
        <p:nvSpPr>
          <p:cNvPr id="37894" name="TextBox 4">
            <a:extLst>
              <a:ext uri="{FF2B5EF4-FFF2-40B4-BE49-F238E27FC236}">
                <a16:creationId xmlns:a16="http://schemas.microsoft.com/office/drawing/2014/main" id="{E597D018-A1D2-A349-B7DF-11F988C8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11676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694E8F7-D240-C04E-88F5-50C82B78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Stemmer example: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Porter’s algorithm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D9796FE-CF33-BC41-A889-635EF4C34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Commonest algorithm for stemming English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Results suggest it’s at least as good as other stemming options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Conventions + 5 phases of reductions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phases applied sequentially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each phase consists of a set of commands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sample convention: </a:t>
            </a:r>
            <a:r>
              <a:rPr lang="en-US" altLang="en-US" i="1">
                <a:ea typeface="ＭＳ Ｐゴシック" panose="020B0600070205080204" pitchFamily="34" charset="-128"/>
              </a:rPr>
              <a:t>Of the rules in a compound command, select the one that applies to the longest suffix.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TextBox 4">
            <a:extLst>
              <a:ext uri="{FF2B5EF4-FFF2-40B4-BE49-F238E27FC236}">
                <a16:creationId xmlns:a16="http://schemas.microsoft.com/office/drawing/2014/main" id="{373473EA-0CEE-E345-849C-217C0920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2991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0AC8BE-414B-3243-9BDB-46C63754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Typical rules in Porter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7C6B752-B6C1-8846-8403-1583A5501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sses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ss</a:t>
            </a:r>
          </a:p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ies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i</a:t>
            </a:r>
          </a:p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ational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ate</a:t>
            </a:r>
          </a:p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tional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 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tion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Weight of word sensitive rules</a:t>
            </a:r>
            <a:endParaRPr lang="en-US" altLang="en-US" b="1" i="1">
              <a:ea typeface="ＭＳ Ｐゴシック" panose="020B0600070205080204" pitchFamily="34" charset="-128"/>
              <a:sym typeface="Symbol" pitchFamily="2" charset="2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	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(m&gt;1) EMENT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→</a:t>
            </a:r>
          </a:p>
          <a:p>
            <a:pPr lvl="2" eaLnBrk="1" hangingPunct="1"/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replacement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→ 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replac</a:t>
            </a:r>
          </a:p>
          <a:p>
            <a:pPr lvl="2" eaLnBrk="1" hangingPunct="1"/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cement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→ </a:t>
            </a:r>
            <a:r>
              <a:rPr lang="en-US" altLang="en-US" i="1">
                <a:ea typeface="ＭＳ Ｐゴシック" panose="020B0600070205080204" pitchFamily="34" charset="-128"/>
                <a:sym typeface="Symbol" pitchFamily="2" charset="2"/>
              </a:rPr>
              <a:t>cement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39940" name="TextBox 4">
            <a:extLst>
              <a:ext uri="{FF2B5EF4-FFF2-40B4-BE49-F238E27FC236}">
                <a16:creationId xmlns:a16="http://schemas.microsoft.com/office/drawing/2014/main" id="{D1B09901-52BD-D242-9FAE-2EC1B4E5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38430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0A99C23-1CFB-D244-A576-2D41507B2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stemmers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494A6EA-1305-514E-A161-FA42CB96D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stemmers exist:</a:t>
            </a:r>
          </a:p>
          <a:p>
            <a:pPr lvl="1" eaLnBrk="1" hangingPunct="1"/>
            <a:r>
              <a:rPr lang="en-US" altLang="en-US" err="1">
                <a:ea typeface="ＭＳ Ｐゴシック" panose="020B0600070205080204" pitchFamily="34" charset="-128"/>
              </a:rPr>
              <a:t>Lovins</a:t>
            </a:r>
            <a:r>
              <a:rPr lang="en-US" altLang="en-US">
                <a:ea typeface="ＭＳ Ｐゴシック" panose="020B0600070205080204" pitchFamily="34" charset="-128"/>
              </a:rPr>
              <a:t> stemmer </a:t>
            </a:r>
          </a:p>
          <a:p>
            <a:pPr lvl="2" eaLnBrk="1" hangingPunct="1"/>
            <a:r>
              <a:rPr lang="en-US" altLang="en-US" sz="1500">
                <a:ea typeface="ＭＳ Ｐゴシック" panose="020B0600070205080204" pitchFamily="34" charset="-128"/>
              </a:rPr>
              <a:t>http://</a:t>
            </a:r>
            <a:r>
              <a:rPr lang="en-US" altLang="en-US" sz="1500" err="1">
                <a:ea typeface="ＭＳ Ｐゴシック" panose="020B0600070205080204" pitchFamily="34" charset="-128"/>
              </a:rPr>
              <a:t>www.comp.lancs.ac.uk</a:t>
            </a:r>
            <a:r>
              <a:rPr lang="en-US" altLang="en-US" sz="1500">
                <a:ea typeface="ＭＳ Ｐゴシック" panose="020B0600070205080204" pitchFamily="34" charset="-128"/>
              </a:rPr>
              <a:t>/computing/research/stemming/general/</a:t>
            </a:r>
            <a:r>
              <a:rPr lang="en-US" altLang="en-US" sz="1500" err="1">
                <a:ea typeface="ＭＳ Ｐゴシック" panose="020B0600070205080204" pitchFamily="34" charset="-128"/>
              </a:rPr>
              <a:t>lovins.htm</a:t>
            </a:r>
            <a:endParaRPr lang="en-US" altLang="en-US" sz="150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Single-pass, longest suffix removal (about 250 rules)</a:t>
            </a:r>
          </a:p>
          <a:p>
            <a:pPr lvl="1" eaLnBrk="1" hangingPunct="1"/>
            <a:r>
              <a:rPr lang="en-US" altLang="en-US" err="1">
                <a:ea typeface="ＭＳ Ｐゴシック" panose="020B0600070205080204" pitchFamily="34" charset="-128"/>
              </a:rPr>
              <a:t>Paice</a:t>
            </a:r>
            <a:r>
              <a:rPr lang="en-US" altLang="en-US">
                <a:ea typeface="ＭＳ Ｐゴシック" panose="020B0600070205080204" pitchFamily="34" charset="-128"/>
              </a:rPr>
              <a:t>/Husk stemmer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Snowball</a:t>
            </a: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BFC13B7B-E9F2-3242-9839-16FFE7C5C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231129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EB25B47-41F6-DA41-8E15-D3690241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Does stemming help?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9A68316-16CE-6C4B-A98B-2DA916387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search relevance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English: very mixed results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Definitely useful for Spanish, German, Finnish,… 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Text mining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Uncertain, needs to be evaluated case by case</a:t>
            </a:r>
          </a:p>
        </p:txBody>
      </p:sp>
      <p:sp>
        <p:nvSpPr>
          <p:cNvPr id="43012" name="TextBox 4">
            <a:extLst>
              <a:ext uri="{FF2B5EF4-FFF2-40B4-BE49-F238E27FC236}">
                <a16:creationId xmlns:a16="http://schemas.microsoft.com/office/drawing/2014/main" id="{96FAEF53-0E9E-7A42-9EE0-CB2AF958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-33338"/>
            <a:ext cx="1163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77"/>
              </a:rPr>
              <a:t>Sec. 2.2.4</a:t>
            </a:r>
          </a:p>
        </p:txBody>
      </p:sp>
    </p:spTree>
    <p:extLst>
      <p:ext uri="{BB962C8B-B14F-4D97-AF65-F5344CB8AC3E}">
        <p14:creationId xmlns:p14="http://schemas.microsoft.com/office/powerpoint/2010/main" val="7173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7EBF-82BA-082C-B4F0-062B391D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result: terms and the dictionary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27F-DC8D-56AC-F714-B93FC542C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Result is terms: a </a:t>
            </a:r>
            <a:r>
              <a:rPr lang="en-US" altLang="en-US" dirty="0">
                <a:solidFill>
                  <a:srgbClr val="139CB7"/>
                </a:solidFill>
                <a:ea typeface="ＭＳ Ｐゴシック" panose="020B0600070205080204" pitchFamily="34" charset="-128"/>
                <a:sym typeface="Symbol" pitchFamily="2" charset="2"/>
              </a:rPr>
              <a:t>term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is a normalized/lemmatized/stemmed word type, which is an entry in our dictionary</a:t>
            </a:r>
          </a:p>
          <a:p>
            <a:r>
              <a:rPr lang="en-US" dirty="0"/>
              <a:t>A dictionary is a global structure for a collection of documents</a:t>
            </a:r>
          </a:p>
        </p:txBody>
      </p:sp>
    </p:spTree>
    <p:extLst>
      <p:ext uri="{BB962C8B-B14F-4D97-AF65-F5344CB8AC3E}">
        <p14:creationId xmlns:p14="http://schemas.microsoft.com/office/powerpoint/2010/main" val="103261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3957-6160-FE57-D3E3-89087DCD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transformation: the whole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A9CF-46F6-55A2-7DEC-FD2355A4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document </a:t>
            </a:r>
            <a:r>
              <a:rPr lang="en-US" dirty="0">
                <a:sym typeface="Wingdings" pitchFamily="2" charset="2"/>
              </a:rPr>
              <a:t> tokens  stop words removed  normalized words  lemmatized words (small reduction)  stemmed words (aggressive reduction)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May skip some of the later steps (e.g., lemmatization or stemming)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Finally, we get “terms”: all terms from the </a:t>
            </a:r>
            <a:r>
              <a:rPr lang="en-US">
                <a:sym typeface="Wingdings" pitchFamily="2" charset="2"/>
              </a:rPr>
              <a:t>collection of documents </a:t>
            </a:r>
            <a:r>
              <a:rPr lang="en-US" dirty="0">
                <a:sym typeface="Wingdings" pitchFamily="2" charset="2"/>
              </a:rPr>
              <a:t>make the “dictionary”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7808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E9F0-6032-8148-80D8-9DE1FDD2D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3D93A-8618-CB4D-B9BC-68DEA304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Transform data into formats preferred by ML algorithms</a:t>
            </a:r>
          </a:p>
          <a:p>
            <a:pPr lvl="1"/>
            <a:r>
              <a:rPr lang="en-US"/>
              <a:t>Tabular: normalize real value features</a:t>
            </a:r>
          </a:p>
          <a:p>
            <a:pPr lvl="1"/>
            <a:r>
              <a:rPr lang="en-US"/>
              <a:t>Images: cropping, </a:t>
            </a:r>
            <a:r>
              <a:rPr lang="en-US" err="1"/>
              <a:t>downsampling</a:t>
            </a:r>
            <a:r>
              <a:rPr lang="en-US"/>
              <a:t>, whitening</a:t>
            </a:r>
          </a:p>
          <a:p>
            <a:pPr lvl="1"/>
            <a:r>
              <a:rPr lang="en-US"/>
              <a:t>Videos: clipping, sampling frames</a:t>
            </a:r>
          </a:p>
          <a:p>
            <a:pPr lvl="1"/>
            <a:r>
              <a:rPr lang="en-US"/>
              <a:t>Text: tokenization, normalization, lemmatization, stemming</a:t>
            </a:r>
          </a:p>
          <a:p>
            <a:r>
              <a:rPr lang="en-US"/>
              <a:t>Need to balance storage, quality, and loading speed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D3F6-8137-5249-856D-172A77FE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83B1-0918-704D-A394-6ED02FF2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Tabular/vector data: normalization</a:t>
            </a:r>
          </a:p>
          <a:p>
            <a:r>
              <a:rPr lang="en-US" dirty="0"/>
              <a:t>Image data: cropping, compression, whitening</a:t>
            </a:r>
          </a:p>
          <a:p>
            <a:r>
              <a:rPr lang="en-US" dirty="0"/>
              <a:t>Video data: clipping</a:t>
            </a:r>
          </a:p>
          <a:p>
            <a:r>
              <a:rPr lang="en-US" dirty="0"/>
              <a:t>Text data: tokenization, normalization/lemmatization, stemming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we focus on tabular and text data</a:t>
            </a:r>
          </a:p>
        </p:txBody>
      </p:sp>
    </p:spTree>
    <p:extLst>
      <p:ext uri="{BB962C8B-B14F-4D97-AF65-F5344CB8AC3E}">
        <p14:creationId xmlns:p14="http://schemas.microsoft.com/office/powerpoint/2010/main" val="27590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DC35-C0F9-A440-A34A-8E5229F8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Data: column</a:t>
            </a:r>
            <a:r>
              <a:rPr lang="en-US"/>
              <a:t>/attribute-wise Normalization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CF1C8-EFFE-9743-8218-8CDB3DA4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Feature values are in different domains</a:t>
            </a:r>
          </a:p>
          <a:p>
            <a:pPr lvl="1"/>
            <a:r>
              <a:rPr lang="en-US"/>
              <a:t>Some features have very large values, such as salaries [50k, 200k], others are relatively small, such as ages [0 – 100]</a:t>
            </a:r>
          </a:p>
          <a:p>
            <a:r>
              <a:rPr lang="en-US"/>
              <a:t>Cause problems</a:t>
            </a:r>
          </a:p>
          <a:p>
            <a:pPr lvl="1"/>
            <a:r>
              <a:rPr lang="en-US"/>
              <a:t>Some supervised learning also sensitive to non-normalized data, such as SVM and DNNs --  The learning process becomes unstable, difficult to converge</a:t>
            </a:r>
          </a:p>
          <a:p>
            <a:pPr lvl="1"/>
            <a:r>
              <a:rPr lang="en-US"/>
              <a:t>A few features dominating distances between vectors – affecting clustering results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1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6086-FFFA-7944-A89C-D1A19CB6D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Commonly used normalization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D74C-E02F-3745-8E18-619CECB12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EC2BA-E1D6-9F48-8A0C-7A4A28A9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706678" cy="42703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D74994-E5C0-417C-B5BD-B7E42BD8CEF3}"/>
                  </a:ext>
                </a:extLst>
              </p14:cNvPr>
              <p14:cNvContentPartPr/>
              <p14:nvPr/>
            </p14:nvContentPartPr>
            <p14:xfrm>
              <a:off x="10462396" y="505032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D74994-E5C0-417C-B5BD-B7E42BD8CE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44396" y="503232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75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21F2-ECE8-BA4D-A993-65B948E7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66730-B205-704B-B184-46138FFE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69087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Our previous web scraping will scrape 15 TB images for a year</a:t>
            </a:r>
          </a:p>
          <a:p>
            <a:pPr lvl="1"/>
            <a:r>
              <a:rPr lang="en-US"/>
              <a:t>5 millions houses sold in US per year, ~20 images/house, ~153KB per image, ~1041x732 resolution</a:t>
            </a:r>
          </a:p>
          <a:p>
            <a:r>
              <a:rPr lang="en-US"/>
              <a:t>cropping, </a:t>
            </a:r>
            <a:r>
              <a:rPr lang="en-US" err="1"/>
              <a:t>downsampling</a:t>
            </a:r>
            <a:r>
              <a:rPr lang="en-US"/>
              <a:t>, compression</a:t>
            </a:r>
          </a:p>
          <a:p>
            <a:pPr lvl="1"/>
            <a:r>
              <a:rPr lang="en-US"/>
              <a:t>Save storage cost, faster loading at training</a:t>
            </a:r>
          </a:p>
          <a:p>
            <a:pPr lvl="2"/>
            <a:r>
              <a:rPr lang="en-US"/>
              <a:t>At ~320x224 resolution, 15 TB -&gt; 1.4TB</a:t>
            </a:r>
          </a:p>
          <a:p>
            <a:pPr lvl="1"/>
            <a:r>
              <a:rPr lang="en-US"/>
              <a:t>ML is good at low-resolution images</a:t>
            </a:r>
          </a:p>
          <a:p>
            <a:r>
              <a:rPr lang="en-US"/>
              <a:t>Be aware of lossy compression</a:t>
            </a:r>
          </a:p>
          <a:p>
            <a:pPr lvl="2"/>
            <a:r>
              <a:rPr lang="en-US"/>
              <a:t>Medium (80%-90%) jpeg compression may lead to 1% acc drop in ImageNet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1B447-438F-EA47-8C21-FE88F6C8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218" y="2594200"/>
            <a:ext cx="4407782" cy="2021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2B7A9-1555-744B-9156-4083D47136EE}"/>
              </a:ext>
            </a:extLst>
          </p:cNvPr>
          <p:cNvSpPr txBox="1"/>
          <p:nvPr/>
        </p:nvSpPr>
        <p:spPr>
          <a:xfrm>
            <a:off x="9069859" y="4831492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CIFAR10 dataset </a:t>
            </a:r>
          </a:p>
          <a:p>
            <a:r>
              <a:rPr lang="en-US"/>
              <a:t>(each image: 32x32 pixels)</a:t>
            </a:r>
          </a:p>
        </p:txBody>
      </p:sp>
    </p:spTree>
    <p:extLst>
      <p:ext uri="{BB962C8B-B14F-4D97-AF65-F5344CB8AC3E}">
        <p14:creationId xmlns:p14="http://schemas.microsoft.com/office/powerpoint/2010/main" val="35871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0427-0D2A-C24D-9897-0120743C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852F-51DD-7B48-8A4A-D630B10A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84704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Image whitening</a:t>
            </a:r>
          </a:p>
          <a:p>
            <a:pPr lvl="1"/>
            <a:r>
              <a:rPr lang="en-US"/>
              <a:t>Generalized normalization of vector values</a:t>
            </a:r>
          </a:p>
          <a:p>
            <a:pPr lvl="1"/>
            <a:r>
              <a:rPr lang="en-US"/>
              <a:t>Pixels in local neighborhood are highly correlated.</a:t>
            </a:r>
          </a:p>
          <a:p>
            <a:r>
              <a:rPr lang="en-US"/>
              <a:t>Whitening removes redundancy through linear transformations</a:t>
            </a:r>
          </a:p>
          <a:p>
            <a:pPr lvl="1"/>
            <a:r>
              <a:rPr lang="en-US"/>
              <a:t>White noise (e.g., TV white noise): zero mean normal distribution, dimensions are uncorrelated. </a:t>
            </a:r>
          </a:p>
          <a:p>
            <a:pPr lvl="1"/>
            <a:r>
              <a:rPr lang="en-US"/>
              <a:t>Vectors X has mean 0 and covariance estimate</a:t>
            </a:r>
          </a:p>
          <a:p>
            <a:pPr lvl="1"/>
            <a:r>
              <a:rPr lang="en-US"/>
              <a:t>Y = WX, so that Y has unit diagonal covariance</a:t>
            </a:r>
          </a:p>
          <a:p>
            <a:pPr lvl="1"/>
            <a:r>
              <a:rPr lang="en-US"/>
              <a:t>Common choices of whitening matrix: Eigen-system of PCA</a:t>
            </a:r>
          </a:p>
          <a:p>
            <a:r>
              <a:rPr lang="en-US"/>
              <a:t>Model converges faster with whitened image input</a:t>
            </a:r>
          </a:p>
          <a:p>
            <a:pPr lvl="1"/>
            <a:r>
              <a:rPr lang="en-US"/>
              <a:t>Especially for unsupervised learning, e.g. GAN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612EF-FFBA-754B-B3A6-1FDAAF032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212" y="1216980"/>
            <a:ext cx="1522798" cy="4825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1E1A-9E4F-794C-AE20-518462564999}"/>
              </a:ext>
            </a:extLst>
          </p:cNvPr>
          <p:cNvSpPr txBox="1"/>
          <p:nvPr/>
        </p:nvSpPr>
        <p:spPr>
          <a:xfrm>
            <a:off x="9819859" y="6216719"/>
            <a:ext cx="164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PCA Whitening </a:t>
            </a:r>
          </a:p>
        </p:txBody>
      </p:sp>
    </p:spTree>
    <p:extLst>
      <p:ext uri="{BB962C8B-B14F-4D97-AF65-F5344CB8AC3E}">
        <p14:creationId xmlns:p14="http://schemas.microsoft.com/office/powerpoint/2010/main" val="56052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315F-93F7-8D4D-81CE-0D456245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7C61-3B60-A747-A56C-BAA26C44D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Input variability high</a:t>
            </a:r>
          </a:p>
          <a:p>
            <a:pPr lvl="1"/>
            <a:r>
              <a:rPr lang="en-US"/>
              <a:t>Average video length: Movies ~2h, YouTube videos ~11min, </a:t>
            </a:r>
            <a:r>
              <a:rPr lang="en-US" err="1"/>
              <a:t>Tiktok</a:t>
            </a:r>
            <a:r>
              <a:rPr lang="en-US"/>
              <a:t> short videos ~15sec</a:t>
            </a:r>
          </a:p>
          <a:p>
            <a:r>
              <a:rPr lang="en-US"/>
              <a:t>Tractable ML problems with short video clips (&lt;10sec)</a:t>
            </a:r>
          </a:p>
          <a:p>
            <a:pPr lvl="1"/>
            <a:r>
              <a:rPr lang="en-US"/>
              <a:t>Ideally each clip is a coherent event (e.g. a human action)</a:t>
            </a:r>
          </a:p>
          <a:p>
            <a:pPr lvl="1"/>
            <a:r>
              <a:rPr lang="en-US"/>
              <a:t>Semantic segmentation is extremely hard.</a:t>
            </a:r>
          </a:p>
          <a:p>
            <a:r>
              <a:rPr lang="en-US"/>
              <a:t>Preprocessing to tradeoff storage, quality and loading speed</a:t>
            </a:r>
          </a:p>
          <a:p>
            <a:r>
              <a:rPr lang="en-US"/>
              <a:t>Common practice: decode a playable video clip, sample a sequence of frames, compute spectrograms for audio</a:t>
            </a:r>
          </a:p>
          <a:p>
            <a:pPr lvl="1"/>
            <a:r>
              <a:rPr lang="en-US"/>
              <a:t>Easy to load to model, increased storage space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6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D020-E5C1-ED43-AE66-9072966F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transformations – focus of 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83865-E37E-0540-B2CB-F25FC3063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Tokenization</a:t>
            </a:r>
          </a:p>
          <a:p>
            <a:r>
              <a:rPr lang="en-US"/>
              <a:t>Normalization</a:t>
            </a:r>
          </a:p>
          <a:p>
            <a:r>
              <a:rPr lang="en-US"/>
              <a:t>Lemmatization</a:t>
            </a:r>
          </a:p>
          <a:p>
            <a:r>
              <a:rPr lang="en-US"/>
              <a:t>Stemming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1693</Words>
  <Application>Microsoft Macintosh PowerPoint</Application>
  <PresentationFormat>Widescreen</PresentationFormat>
  <Paragraphs>236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Lucida Sans</vt:lpstr>
      <vt:lpstr>Tahoma</vt:lpstr>
      <vt:lpstr>Wingdings</vt:lpstr>
      <vt:lpstr>Office Theme</vt:lpstr>
      <vt:lpstr>Data Transformation</vt:lpstr>
      <vt:lpstr>Why data transformation</vt:lpstr>
      <vt:lpstr>Transformations </vt:lpstr>
      <vt:lpstr>Tabular Data: column/attribute-wise Normalization</vt:lpstr>
      <vt:lpstr>Commonly used normalization methods</vt:lpstr>
      <vt:lpstr>Image transformations</vt:lpstr>
      <vt:lpstr>Image transformations</vt:lpstr>
      <vt:lpstr>Video transformations</vt:lpstr>
      <vt:lpstr>Text transformations – focus of this class</vt:lpstr>
      <vt:lpstr>Text transformations: Tokenization</vt:lpstr>
      <vt:lpstr>Tokenization</vt:lpstr>
      <vt:lpstr>Tokenization: issues with Numbers</vt:lpstr>
      <vt:lpstr>Tokenization: language issues</vt:lpstr>
      <vt:lpstr>Tokenization: language issues</vt:lpstr>
      <vt:lpstr>Tokenization: language issues</vt:lpstr>
      <vt:lpstr>Stop words</vt:lpstr>
      <vt:lpstr>Normalization</vt:lpstr>
      <vt:lpstr>Normalization: Case folding</vt:lpstr>
      <vt:lpstr>Ambiguity may be caused by normalization</vt:lpstr>
      <vt:lpstr>Lemmatization</vt:lpstr>
      <vt:lpstr>Stemming</vt:lpstr>
      <vt:lpstr>Stemmer example:  Porter’s algorithm</vt:lpstr>
      <vt:lpstr>Typical rules in Porter</vt:lpstr>
      <vt:lpstr>Other stemmers</vt:lpstr>
      <vt:lpstr>Does stemming help?</vt:lpstr>
      <vt:lpstr>Final result: terms and the dictionary </vt:lpstr>
      <vt:lpstr>Text transformation: the whole procedure</vt:lpstr>
      <vt:lpstr>Overall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Transformation</dc:title>
  <dc:creator>Keke Chen</dc:creator>
  <cp:lastModifiedBy>Keke Chen</cp:lastModifiedBy>
  <cp:revision>1</cp:revision>
  <dcterms:created xsi:type="dcterms:W3CDTF">2022-01-18T18:07:00Z</dcterms:created>
  <dcterms:modified xsi:type="dcterms:W3CDTF">2023-02-02T21:15:08Z</dcterms:modified>
</cp:coreProperties>
</file>